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2FF"/>
    <a:srgbClr val="C7C7C7"/>
    <a:srgbClr val="6E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1" autoAdjust="0"/>
    <p:restoredTop sz="93433" autoAdjust="0"/>
  </p:normalViewPr>
  <p:slideViewPr>
    <p:cSldViewPr snapToGrid="0">
      <p:cViewPr varScale="1">
        <p:scale>
          <a:sx n="59" d="100"/>
          <a:sy n="59" d="100"/>
        </p:scale>
        <p:origin x="24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1E25-2B58-4DD5-BFCA-B5D2E25B25C2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901B-B84C-4B69-BA16-634DA00CB0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4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F901B-B84C-4B69-BA16-634DA00CB03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19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F901B-B84C-4B69-BA16-634DA00CB03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90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0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76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15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41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7077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23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0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45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34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31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21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0BC62FD-A685-4977-8497-F9BA9291DD07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EEB0F5A-7E0C-4128-9EB2-E78D6E34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291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://www.ub.edu/comercio-internacional/wp-content/uploads/2020/12/Universitat-de-Barcelona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www.ncbi.nlm.nih.gov/pmc/articles/PMC4859809/bin/nihms781919f1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5B62B41-9027-A97A-D7EC-1EBB637FC1B7}"/>
              </a:ext>
            </a:extLst>
          </p:cNvPr>
          <p:cNvSpPr/>
          <p:nvPr/>
        </p:nvSpPr>
        <p:spPr>
          <a:xfrm>
            <a:off x="-3362" y="3806994"/>
            <a:ext cx="2726275" cy="468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 descr="logo ub">
            <a:extLst>
              <a:ext uri="{FF2B5EF4-FFF2-40B4-BE49-F238E27FC236}">
                <a16:creationId xmlns:a16="http://schemas.microsoft.com/office/drawing/2014/main" id="{C2328EC0-9846-621D-D796-42410059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19048" r="18614" b="19481"/>
          <a:stretch>
            <a:fillRect/>
          </a:stretch>
        </p:blipFill>
        <p:spPr bwMode="auto">
          <a:xfrm>
            <a:off x="0" y="4089586"/>
            <a:ext cx="2729027" cy="277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1DD0E0-9EBA-B181-C8D6-8805DCD6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90" y="-146220"/>
            <a:ext cx="2977509" cy="426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9DB805-B1D7-BC39-714A-04E32D75618B}"/>
              </a:ext>
            </a:extLst>
          </p:cNvPr>
          <p:cNvSpPr txBox="1"/>
          <p:nvPr/>
        </p:nvSpPr>
        <p:spPr>
          <a:xfrm>
            <a:off x="2722913" y="2005984"/>
            <a:ext cx="94690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Identificación y caracterización de </a:t>
            </a:r>
            <a:r>
              <a:rPr lang="es-E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involucrados en el desarrollo de insectos.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1CF7E9-1C26-156E-188E-B7DC6E37DF61}"/>
              </a:ext>
            </a:extLst>
          </p:cNvPr>
          <p:cNvSpPr txBox="1"/>
          <p:nvPr/>
        </p:nvSpPr>
        <p:spPr>
          <a:xfrm>
            <a:off x="6071596" y="4861088"/>
            <a:ext cx="277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Jesús Alarcón Gil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A8C948-103B-53F5-89CF-210423526CF6}"/>
              </a:ext>
            </a:extLst>
          </p:cNvPr>
          <p:cNvSpPr txBox="1"/>
          <p:nvPr/>
        </p:nvSpPr>
        <p:spPr>
          <a:xfrm>
            <a:off x="5462744" y="5322753"/>
            <a:ext cx="398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Director: Guillem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Ylla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Bou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F06FD8-122B-D5FE-D1D0-48385104A932}"/>
              </a:ext>
            </a:extLst>
          </p:cNvPr>
          <p:cNvSpPr txBox="1"/>
          <p:nvPr/>
        </p:nvSpPr>
        <p:spPr>
          <a:xfrm>
            <a:off x="10723328" y="6396335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06 / 2023</a:t>
            </a:r>
          </a:p>
        </p:txBody>
      </p:sp>
    </p:spTree>
    <p:extLst>
      <p:ext uri="{BB962C8B-B14F-4D97-AF65-F5344CB8AC3E}">
        <p14:creationId xmlns:p14="http://schemas.microsoft.com/office/powerpoint/2010/main" val="276172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DESeq2 (R)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574694F-0D3C-01A8-C0F6-6D5E82871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45261"/>
              </p:ext>
            </p:extLst>
          </p:nvPr>
        </p:nvGraphicFramePr>
        <p:xfrm>
          <a:off x="235066" y="1763657"/>
          <a:ext cx="5616000" cy="3024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9572412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1749045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5327623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3408356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680496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66572228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7771915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4055423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5276760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2972788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4844101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27221845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524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3680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229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5470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8248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0239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3619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652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1236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70029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6936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5356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BA379C87-28C7-D523-9A79-89A88BBBA4AF}"/>
              </a:ext>
            </a:extLst>
          </p:cNvPr>
          <p:cNvSpPr/>
          <p:nvPr/>
        </p:nvSpPr>
        <p:spPr>
          <a:xfrm>
            <a:off x="2371742" y="1479544"/>
            <a:ext cx="1342648" cy="22725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B663820-2DD6-B0C8-3754-26F7C0DBB46C}"/>
              </a:ext>
            </a:extLst>
          </p:cNvPr>
          <p:cNvSpPr/>
          <p:nvPr/>
        </p:nvSpPr>
        <p:spPr>
          <a:xfrm>
            <a:off x="8477610" y="1453414"/>
            <a:ext cx="1342648" cy="22725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DCC09DE-DF0C-6FAB-0A2F-47BEF5459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94592"/>
              </p:ext>
            </p:extLst>
          </p:nvPr>
        </p:nvGraphicFramePr>
        <p:xfrm>
          <a:off x="6340935" y="1763657"/>
          <a:ext cx="5616000" cy="3024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7735177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97363525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966717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94407704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2213157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6920907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1752294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17381334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7020727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60811992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8384477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38206695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23567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992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726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012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31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2104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8789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435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354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8652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70025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417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316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460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27689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F6E93976-FC60-CD07-F558-5770B53F1661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CFEBE8A-D477-005E-F258-7262A6580CB9}"/>
              </a:ext>
            </a:extLst>
          </p:cNvPr>
          <p:cNvSpPr/>
          <p:nvPr/>
        </p:nvSpPr>
        <p:spPr>
          <a:xfrm>
            <a:off x="149215" y="5426192"/>
            <a:ext cx="11807719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distintas anotaciones de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caracterizan distintas etapas del desarrollo de </a:t>
            </a:r>
            <a:r>
              <a:rPr lang="es-ES" sz="2000" b="1" i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sz="2000" b="1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sobre todo, y en comparación con los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las etapas embrionarias.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0BD833-135A-E185-BAFC-78B51347F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06" r="9178"/>
          <a:stretch/>
        </p:blipFill>
        <p:spPr>
          <a:xfrm>
            <a:off x="149216" y="1301278"/>
            <a:ext cx="4309110" cy="26095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C73A19-21D4-CAE7-3F46-1B979EC7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41" y="1301277"/>
            <a:ext cx="7349393" cy="3674697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8A4585A-A004-3B3F-7B42-26078529A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32183"/>
              </p:ext>
            </p:extLst>
          </p:nvPr>
        </p:nvGraphicFramePr>
        <p:xfrm>
          <a:off x="149217" y="4086958"/>
          <a:ext cx="4309110" cy="254799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58713">
                  <a:extLst>
                    <a:ext uri="{9D8B030D-6E8A-4147-A177-3AD203B41FA5}">
                      <a16:colId xmlns:a16="http://schemas.microsoft.com/office/drawing/2014/main" val="3282438802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4138461516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190427073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2947052066"/>
                    </a:ext>
                  </a:extLst>
                </a:gridCol>
                <a:gridCol w="358713">
                  <a:extLst>
                    <a:ext uri="{9D8B030D-6E8A-4147-A177-3AD203B41FA5}">
                      <a16:colId xmlns:a16="http://schemas.microsoft.com/office/drawing/2014/main" val="1966372530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26971521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690779472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1755380921"/>
                    </a:ext>
                  </a:extLst>
                </a:gridCol>
                <a:gridCol w="358713">
                  <a:extLst>
                    <a:ext uri="{9D8B030D-6E8A-4147-A177-3AD203B41FA5}">
                      <a16:colId xmlns:a16="http://schemas.microsoft.com/office/drawing/2014/main" val="2826088206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2070309729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2228540914"/>
                    </a:ext>
                  </a:extLst>
                </a:gridCol>
                <a:gridCol w="359219">
                  <a:extLst>
                    <a:ext uri="{9D8B030D-6E8A-4147-A177-3AD203B41FA5}">
                      <a16:colId xmlns:a16="http://schemas.microsoft.com/office/drawing/2014/main" val="2417778653"/>
                    </a:ext>
                  </a:extLst>
                </a:gridCol>
              </a:tblGrid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3449926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30154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201977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89642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8320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ED6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54487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ED13</a:t>
                      </a:r>
                      <a:endParaRPr lang="es-E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02360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26171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61021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85728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N6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783855"/>
                  </a:ext>
                </a:extLst>
              </a:tr>
              <a:tr h="21233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</a:t>
                      </a:r>
                      <a:endParaRPr lang="es-E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7E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38741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36DFD924-450C-EF79-F876-1DFA1811C395}"/>
              </a:ext>
            </a:extLst>
          </p:cNvPr>
          <p:cNvSpPr/>
          <p:nvPr/>
        </p:nvSpPr>
        <p:spPr>
          <a:xfrm>
            <a:off x="4607541" y="5152129"/>
            <a:ext cx="7349393" cy="1219285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diferencias entre las distintas categorías de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caracterizan principalmente las etapas embrionarias del desarrollo </a:t>
            </a:r>
            <a:r>
              <a:rPr lang="es-ES" sz="2000" b="1" i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sz="2000" b="1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r>
              <a:rPr lang="es-ES" sz="2000" b="1" i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C787B0F-3F08-DD03-0651-0D3714F61060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scanMiR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98523C-1F7C-C496-E59E-17112D5D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50" y="3455556"/>
            <a:ext cx="8216700" cy="826838"/>
          </a:xfrm>
          <a:prstGeom prst="rect">
            <a:avLst/>
          </a:prstGeom>
        </p:spPr>
      </p:pic>
      <p:pic>
        <p:nvPicPr>
          <p:cNvPr id="10" name="Imagen 9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6D27894-2894-50BD-B310-CA8EDCBFB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5" y="1181266"/>
            <a:ext cx="11105770" cy="555288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3A8F7EC-A7A9-979C-31BC-E2B0B1A79073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scanMiR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4C5B9FC-E9FF-148C-9D4F-FFB433698B81}"/>
              </a:ext>
            </a:extLst>
          </p:cNvPr>
          <p:cNvSpPr/>
          <p:nvPr/>
        </p:nvSpPr>
        <p:spPr>
          <a:xfrm>
            <a:off x="149216" y="5732878"/>
            <a:ext cx="11807719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diferencias de targets entre los </a:t>
            </a:r>
            <a:r>
              <a:rPr lang="es-ES" sz="2000" b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sus </a:t>
            </a:r>
            <a:r>
              <a:rPr lang="es-ES" sz="2000" b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canónicos es muy heterogénea, aunque se agrupa según el tipo de </a:t>
            </a:r>
            <a:r>
              <a:rPr lang="es-ES" sz="2000" b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s-ES" sz="2000" b="1" i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sz="2000" b="1" i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 descr="Gráfico, Gráfico de barras, Gráfico de rectángulos&#10;&#10;Descripción generada automáticamente">
            <a:extLst>
              <a:ext uri="{FF2B5EF4-FFF2-40B4-BE49-F238E27FC236}">
                <a16:creationId xmlns:a16="http://schemas.microsoft.com/office/drawing/2014/main" id="{BD16956B-F325-F824-2BF8-82C5C0294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281112"/>
            <a:ext cx="8591550" cy="429577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7EC6774-D619-1007-3F6B-1FF717A8A009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ACA182F-C5D0-08F1-2BEA-BB91C137D21F}"/>
              </a:ext>
            </a:extLst>
          </p:cNvPr>
          <p:cNvSpPr txBox="1"/>
          <p:nvPr/>
        </p:nvSpPr>
        <p:spPr>
          <a:xfrm>
            <a:off x="709314" y="3244671"/>
            <a:ext cx="1077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Las cuentas de inhibición de un mRNA en una de las etapas del desarrollo concreta son igual al sumatorio de las cuentas de los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en esa etapa concreto del desarrollo y que tienen un target para es mRNA.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DESeq2 (R)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9C798FA-2E13-8F62-AAD6-B2B52439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4" y="1294282"/>
            <a:ext cx="10773372" cy="537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E95F22C-6FD8-EC5A-56FF-14AD643DD069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DESeq2 (R)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E0DC3F1-F0C4-5CC9-CD11-44A53A23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7" y="1284923"/>
            <a:ext cx="10796265" cy="539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46541AE-AA09-F78C-77B5-B1B869A448FF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329EF68-58AE-7D1A-1031-CBC53D8ECEAB}"/>
              </a:ext>
            </a:extLst>
          </p:cNvPr>
          <p:cNvSpPr/>
          <p:nvPr/>
        </p:nvSpPr>
        <p:spPr>
          <a:xfrm>
            <a:off x="149216" y="5732878"/>
            <a:ext cx="11807719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mRNA presentan una distribución de “cuentas de inhibición” similar a la distribución de los </a:t>
            </a:r>
            <a:r>
              <a:rPr lang="es-ES" sz="2000" b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s-ES" sz="2000" b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respecto a las etapas del desarrollo de </a:t>
            </a:r>
            <a:r>
              <a:rPr lang="es-ES" sz="2000" b="1" i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sz="2000" b="1" i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i="1" kern="0" noProof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DESeq2 (R)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A359758-E813-FA7B-81CB-8E5B3377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3" y="1296353"/>
            <a:ext cx="10766434" cy="537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E7F629-215C-54CF-7D1E-2926F6002AEC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+ </a:t>
            </a: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3348F90-7A88-13E8-CEDC-9A2F566CE771}"/>
              </a:ext>
            </a:extLst>
          </p:cNvPr>
          <p:cNvSpPr/>
          <p:nvPr/>
        </p:nvSpPr>
        <p:spPr>
          <a:xfrm>
            <a:off x="149216" y="5605365"/>
            <a:ext cx="11807719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cambio, 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“cuentas de inhibición” de los mRNA por la suma de los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difiere totalmente de la anterior distribución, mostrando solamente dos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diferentes</a:t>
            </a:r>
            <a:r>
              <a:rPr lang="es-ES" sz="2000" b="1" kern="0" noProof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8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clusterProfiler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EAC6364-D3C6-1921-9EFC-9CF8975CA83E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Análisis: </a:t>
            </a: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6E178D6-100A-813D-355A-C28058BF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1242012"/>
            <a:ext cx="3960000" cy="3960000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8B90B4-DB14-A27B-BA35-5CFFC0D1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245531"/>
            <a:ext cx="3960000" cy="3960000"/>
          </a:xfrm>
          <a:prstGeom prst="rect">
            <a:avLst/>
          </a:prstGeom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7F04ADA-0CF0-4F75-520B-68AE760C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31"/>
            <a:ext cx="3960000" cy="3960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80C9305E-A7F0-855A-8E6D-61A706633AC1}"/>
              </a:ext>
            </a:extLst>
          </p:cNvPr>
          <p:cNvSpPr/>
          <p:nvPr/>
        </p:nvSpPr>
        <p:spPr>
          <a:xfrm>
            <a:off x="372474" y="5329896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NFE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540489-4616-5F19-0B90-3DD026D1BE1D}"/>
              </a:ext>
            </a:extLst>
          </p:cNvPr>
          <p:cNvSpPr/>
          <p:nvPr/>
        </p:nvSpPr>
        <p:spPr>
          <a:xfrm>
            <a:off x="4488474" y="5329896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00B4296-7470-C6A3-0AF1-256DDFBC6AC0}"/>
              </a:ext>
            </a:extLst>
          </p:cNvPr>
          <p:cNvSpPr/>
          <p:nvPr/>
        </p:nvSpPr>
        <p:spPr>
          <a:xfrm>
            <a:off x="8604474" y="5329896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F919F2-4F64-F3B8-0B89-FAA56A3AADE3}"/>
              </a:ext>
            </a:extLst>
          </p:cNvPr>
          <p:cNvSpPr/>
          <p:nvPr/>
        </p:nvSpPr>
        <p:spPr>
          <a:xfrm>
            <a:off x="149216" y="6049860"/>
            <a:ext cx="11807719" cy="6826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parecen regular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funcionales de procesos celulares durante las etapas embrionarias tardías y las etapas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ninfales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además de procesos fisiológicos en las etapas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ninfales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tardías. </a:t>
            </a:r>
            <a:endParaRPr kumimoji="0" lang="es-E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52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clusterProfiler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C3B9638-C289-B803-488A-01EF9F961452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Análisis: </a:t>
            </a: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 descr="Imagen que contiene luz&#10;&#10;Descripción generada automáticamente">
            <a:extLst>
              <a:ext uri="{FF2B5EF4-FFF2-40B4-BE49-F238E27FC236}">
                <a16:creationId xmlns:a16="http://schemas.microsoft.com/office/drawing/2014/main" id="{9401E673-5C18-026B-9947-B149E475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1253777"/>
            <a:ext cx="3960000" cy="3960000"/>
          </a:xfrm>
          <a:prstGeom prst="rect">
            <a:avLst/>
          </a:prstGeom>
        </p:spPr>
      </p:pic>
      <p:pic>
        <p:nvPicPr>
          <p:cNvPr id="10" name="Imagen 9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94A16C91-5683-177F-48DC-C0744FB27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253777"/>
            <a:ext cx="3960000" cy="3960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A84E54-886E-087E-38AC-062E23234C4B}"/>
              </a:ext>
            </a:extLst>
          </p:cNvPr>
          <p:cNvSpPr/>
          <p:nvPr/>
        </p:nvSpPr>
        <p:spPr>
          <a:xfrm>
            <a:off x="372474" y="534177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NFE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90012D-C369-A7DA-522D-F7E2E6B1ECE0}"/>
              </a:ext>
            </a:extLst>
          </p:cNvPr>
          <p:cNvSpPr/>
          <p:nvPr/>
        </p:nvSpPr>
        <p:spPr>
          <a:xfrm>
            <a:off x="4488474" y="534177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ED0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58AD050-F6BD-818C-37D3-BB41C7154245}"/>
              </a:ext>
            </a:extLst>
          </p:cNvPr>
          <p:cNvSpPr/>
          <p:nvPr/>
        </p:nvSpPr>
        <p:spPr>
          <a:xfrm>
            <a:off x="8604474" y="534177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48E574A-E7F1-9B2C-618E-245A29607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777"/>
            <a:ext cx="3960000" cy="396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380A76D-39B0-7EFE-7EF4-BA2F3A8647F1}"/>
              </a:ext>
            </a:extLst>
          </p:cNvPr>
          <p:cNvSpPr/>
          <p:nvPr/>
        </p:nvSpPr>
        <p:spPr>
          <a:xfrm>
            <a:off x="149216" y="6049860"/>
            <a:ext cx="11807719" cy="6826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parecen regular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funcionales de procesos fisiológicos, sobre todo, durante las etapas embrionarias.</a:t>
            </a:r>
            <a:endParaRPr kumimoji="0" lang="es-E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clusterProfiler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90BA145-9FBA-DF8B-5819-1A10898AAE26}"/>
              </a:ext>
            </a:extLst>
          </p:cNvPr>
          <p:cNvSpPr/>
          <p:nvPr/>
        </p:nvSpPr>
        <p:spPr>
          <a:xfrm>
            <a:off x="372474" y="5345827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NFE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C512D81-64DC-874F-92AB-80B28A9936CB}"/>
              </a:ext>
            </a:extLst>
          </p:cNvPr>
          <p:cNvSpPr/>
          <p:nvPr/>
        </p:nvSpPr>
        <p:spPr>
          <a:xfrm>
            <a:off x="4488474" y="5345827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ED0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69630AC-6531-214A-820B-D4AFE9D6EEB1}"/>
              </a:ext>
            </a:extLst>
          </p:cNvPr>
          <p:cNvSpPr/>
          <p:nvPr/>
        </p:nvSpPr>
        <p:spPr>
          <a:xfrm>
            <a:off x="8604474" y="5345827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9CFC993-12F7-455A-B894-CE4029F4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898"/>
            <a:ext cx="3960000" cy="3960000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BA71E9D-845C-35F4-E2B1-49EDDF28B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248898"/>
            <a:ext cx="3960000" cy="3960000"/>
          </a:xfrm>
          <a:prstGeom prst="rect">
            <a:avLst/>
          </a:prstGeom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D725A79-33E9-0E41-C4BE-F384E0A86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1248898"/>
            <a:ext cx="3960000" cy="3960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67EB5CA-392F-9939-2221-DF57B41B56EB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Análisis: total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4974B60-1A78-4907-A7FD-2E92EF84CBB6}"/>
              </a:ext>
            </a:extLst>
          </p:cNvPr>
          <p:cNvSpPr/>
          <p:nvPr/>
        </p:nvSpPr>
        <p:spPr>
          <a:xfrm>
            <a:off x="149216" y="6049860"/>
            <a:ext cx="11807719" cy="6826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conjunto parece regular también los </a:t>
            </a:r>
            <a:r>
              <a:rPr lang="es-ES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s-E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funcionales de procesos fisiológicos, sobre todo, durante las etapas embrionarias.</a:t>
            </a:r>
            <a:endParaRPr kumimoji="0" lang="es-E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3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83165A-F197-9488-73F6-54684099BEBE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B12E42-90DA-B70F-F6E9-FF7FCA76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17038"/>
            <a:ext cx="6452824" cy="57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BCFE613-99DC-9D2A-6FD0-8C22237FB7D1}"/>
              </a:ext>
            </a:extLst>
          </p:cNvPr>
          <p:cNvSpPr/>
          <p:nvPr/>
        </p:nvSpPr>
        <p:spPr>
          <a:xfrm>
            <a:off x="7332247" y="1498618"/>
            <a:ext cx="3980329" cy="571726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DOGMA CENTRAL DE BIOLOGÍA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4801010-B6DB-82DB-1D29-06F9D047EC56}"/>
              </a:ext>
            </a:extLst>
          </p:cNvPr>
          <p:cNvSpPr/>
          <p:nvPr/>
        </p:nvSpPr>
        <p:spPr>
          <a:xfrm>
            <a:off x="7332247" y="2857274"/>
            <a:ext cx="3980329" cy="571726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RNA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1C6DA12-8463-E2D8-FBDB-A7DC0D5F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48" y="3788457"/>
            <a:ext cx="46577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82F0793-55EE-71B0-FA77-B9F91AB49370}"/>
              </a:ext>
            </a:extLst>
          </p:cNvPr>
          <p:cNvSpPr txBox="1"/>
          <p:nvPr/>
        </p:nvSpPr>
        <p:spPr>
          <a:xfrm>
            <a:off x="4912264" y="6581001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1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Pramanik</a:t>
            </a:r>
            <a:r>
              <a:rPr lang="es-E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9221AB-6BE9-08DE-9FD6-8247FDC941FE}"/>
              </a:ext>
            </a:extLst>
          </p:cNvPr>
          <p:cNvSpPr txBox="1"/>
          <p:nvPr/>
        </p:nvSpPr>
        <p:spPr>
          <a:xfrm>
            <a:off x="6922994" y="6373019"/>
            <a:ext cx="6100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 et al., 2015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106A58-B9BB-90D2-5B3C-7A744A1DB569}"/>
              </a:ext>
            </a:extLst>
          </p:cNvPr>
          <p:cNvSpPr txBox="1"/>
          <p:nvPr/>
        </p:nvSpPr>
        <p:spPr>
          <a:xfrm>
            <a:off x="149216" y="298448"/>
            <a:ext cx="1107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INTRODUCCION: </a:t>
            </a:r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Dogma central de la Biología</a:t>
            </a:r>
          </a:p>
        </p:txBody>
      </p:sp>
    </p:spTree>
    <p:extLst>
      <p:ext uri="{BB962C8B-B14F-4D97-AF65-F5344CB8AC3E}">
        <p14:creationId xmlns:p14="http://schemas.microsoft.com/office/powerpoint/2010/main" val="29248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rco de bloque 22">
            <a:extLst>
              <a:ext uri="{FF2B5EF4-FFF2-40B4-BE49-F238E27FC236}">
                <a16:creationId xmlns:a16="http://schemas.microsoft.com/office/drawing/2014/main" id="{0CA16073-4089-0D0F-68DB-254084833F21}"/>
              </a:ext>
            </a:extLst>
          </p:cNvPr>
          <p:cNvSpPr/>
          <p:nvPr/>
        </p:nvSpPr>
        <p:spPr>
          <a:xfrm>
            <a:off x="-6548696" y="139568"/>
            <a:ext cx="7709020" cy="7709020"/>
          </a:xfrm>
          <a:prstGeom prst="blockArc">
            <a:avLst>
              <a:gd name="adj1" fmla="val 18900000"/>
              <a:gd name="adj2" fmla="val 2700000"/>
              <a:gd name="adj3" fmla="val 28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65E4F9D3-B99A-417B-25D4-D9ADDC95407C}"/>
              </a:ext>
            </a:extLst>
          </p:cNvPr>
          <p:cNvSpPr/>
          <p:nvPr/>
        </p:nvSpPr>
        <p:spPr>
          <a:xfrm>
            <a:off x="466368" y="1488031"/>
            <a:ext cx="11644165" cy="716209"/>
          </a:xfrm>
          <a:custGeom>
            <a:avLst/>
            <a:gdLst>
              <a:gd name="connsiteX0" fmla="*/ 0 w 11644165"/>
              <a:gd name="connsiteY0" fmla="*/ 0 h 716209"/>
              <a:gd name="connsiteX1" fmla="*/ 11644165 w 11644165"/>
              <a:gd name="connsiteY1" fmla="*/ 0 h 716209"/>
              <a:gd name="connsiteX2" fmla="*/ 11644165 w 11644165"/>
              <a:gd name="connsiteY2" fmla="*/ 716209 h 716209"/>
              <a:gd name="connsiteX3" fmla="*/ 0 w 11644165"/>
              <a:gd name="connsiteY3" fmla="*/ 716209 h 716209"/>
              <a:gd name="connsiteX4" fmla="*/ 0 w 11644165"/>
              <a:gd name="connsiteY4" fmla="*/ 0 h 71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165" h="716209">
                <a:moveTo>
                  <a:pt x="0" y="0"/>
                </a:moveTo>
                <a:lnTo>
                  <a:pt x="11644165" y="0"/>
                </a:lnTo>
                <a:lnTo>
                  <a:pt x="11644165" y="716209"/>
                </a:lnTo>
                <a:lnTo>
                  <a:pt x="0" y="71620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68491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kern="1200" dirty="0"/>
              <a:t>Las distintas anotaciones de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caracterizan distintas etapas del desarrollo de </a:t>
            </a:r>
            <a:r>
              <a:rPr lang="es-ES" sz="1800" i="1" kern="1200" dirty="0" err="1"/>
              <a:t>Blattella</a:t>
            </a:r>
            <a:r>
              <a:rPr lang="es-ES" sz="1800" i="1" kern="1200" dirty="0"/>
              <a:t> </a:t>
            </a:r>
            <a:r>
              <a:rPr lang="es-ES" sz="1800" i="1" kern="1200" dirty="0" err="1"/>
              <a:t>germanica</a:t>
            </a:r>
            <a:r>
              <a:rPr lang="es-ES" sz="1800" kern="1200" dirty="0"/>
              <a:t>, sobre todo, y en comparación con los </a:t>
            </a:r>
            <a:r>
              <a:rPr lang="es-ES" sz="1800" kern="1200" dirty="0" err="1"/>
              <a:t>miRNA</a:t>
            </a:r>
            <a:r>
              <a:rPr lang="es-ES" sz="1800" kern="1200" dirty="0"/>
              <a:t>, las etapas embrionarias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6895D00-C9D2-0ECF-66B0-22DA830749F0}"/>
              </a:ext>
            </a:extLst>
          </p:cNvPr>
          <p:cNvSpPr/>
          <p:nvPr/>
        </p:nvSpPr>
        <p:spPr>
          <a:xfrm>
            <a:off x="18737" y="1398505"/>
            <a:ext cx="895261" cy="895261"/>
          </a:xfrm>
          <a:prstGeom prst="ellipse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71AF4519-F145-B9D1-A5C2-F71F463D4D16}"/>
              </a:ext>
            </a:extLst>
          </p:cNvPr>
          <p:cNvSpPr/>
          <p:nvPr/>
        </p:nvSpPr>
        <p:spPr>
          <a:xfrm>
            <a:off x="979583" y="2562002"/>
            <a:ext cx="11130950" cy="716209"/>
          </a:xfrm>
          <a:custGeom>
            <a:avLst/>
            <a:gdLst>
              <a:gd name="connsiteX0" fmla="*/ 0 w 11130950"/>
              <a:gd name="connsiteY0" fmla="*/ 0 h 716209"/>
              <a:gd name="connsiteX1" fmla="*/ 11130950 w 11130950"/>
              <a:gd name="connsiteY1" fmla="*/ 0 h 716209"/>
              <a:gd name="connsiteX2" fmla="*/ 11130950 w 11130950"/>
              <a:gd name="connsiteY2" fmla="*/ 716209 h 716209"/>
              <a:gd name="connsiteX3" fmla="*/ 0 w 11130950"/>
              <a:gd name="connsiteY3" fmla="*/ 716209 h 716209"/>
              <a:gd name="connsiteX4" fmla="*/ 0 w 11130950"/>
              <a:gd name="connsiteY4" fmla="*/ 0 h 71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0950" h="716209">
                <a:moveTo>
                  <a:pt x="0" y="0"/>
                </a:moveTo>
                <a:lnTo>
                  <a:pt x="11130950" y="0"/>
                </a:lnTo>
                <a:lnTo>
                  <a:pt x="11130950" y="716209"/>
                </a:lnTo>
                <a:lnTo>
                  <a:pt x="0" y="71620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3279736"/>
              <a:satOff val="22319"/>
              <a:lumOff val="98"/>
              <a:alphaOff val="0"/>
            </a:schemeClr>
          </a:fillRef>
          <a:effectRef idx="1">
            <a:schemeClr val="accent5">
              <a:hueOff val="-3279736"/>
              <a:satOff val="22319"/>
              <a:lumOff val="9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68491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kern="1200" dirty="0"/>
              <a:t>Las diferencias entre las distintas categorías de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caracterizan principalmente las etapas embrionarias del desarrollo </a:t>
            </a:r>
            <a:r>
              <a:rPr lang="es-ES" sz="1800" i="1" kern="1200" dirty="0" err="1"/>
              <a:t>Blattella</a:t>
            </a:r>
            <a:r>
              <a:rPr lang="es-ES" sz="1800" i="1" kern="1200" dirty="0"/>
              <a:t> </a:t>
            </a:r>
            <a:r>
              <a:rPr lang="es-ES" sz="1800" i="1" kern="1200" dirty="0" err="1"/>
              <a:t>germanica</a:t>
            </a:r>
            <a:r>
              <a:rPr lang="es-ES" sz="1800" kern="1200" dirty="0"/>
              <a:t>.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AFF6C07-61B9-75E9-002E-439240CF4232}"/>
              </a:ext>
            </a:extLst>
          </p:cNvPr>
          <p:cNvSpPr/>
          <p:nvPr/>
        </p:nvSpPr>
        <p:spPr>
          <a:xfrm>
            <a:off x="531952" y="2472476"/>
            <a:ext cx="895261" cy="895261"/>
          </a:xfrm>
          <a:prstGeom prst="ellipse">
            <a:avLst/>
          </a:prstGeom>
        </p:spPr>
        <p:style>
          <a:lnRef idx="1">
            <a:schemeClr val="accent5">
              <a:hueOff val="-3279736"/>
              <a:satOff val="22319"/>
              <a:lumOff val="98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BC94DE0-FCE5-B9F7-4CF9-73A41ABA2248}"/>
              </a:ext>
            </a:extLst>
          </p:cNvPr>
          <p:cNvSpPr/>
          <p:nvPr/>
        </p:nvSpPr>
        <p:spPr>
          <a:xfrm>
            <a:off x="1137098" y="3635972"/>
            <a:ext cx="10973434" cy="716209"/>
          </a:xfrm>
          <a:custGeom>
            <a:avLst/>
            <a:gdLst>
              <a:gd name="connsiteX0" fmla="*/ 0 w 10973434"/>
              <a:gd name="connsiteY0" fmla="*/ 0 h 716209"/>
              <a:gd name="connsiteX1" fmla="*/ 10973434 w 10973434"/>
              <a:gd name="connsiteY1" fmla="*/ 0 h 716209"/>
              <a:gd name="connsiteX2" fmla="*/ 10973434 w 10973434"/>
              <a:gd name="connsiteY2" fmla="*/ 716209 h 716209"/>
              <a:gd name="connsiteX3" fmla="*/ 0 w 10973434"/>
              <a:gd name="connsiteY3" fmla="*/ 716209 h 716209"/>
              <a:gd name="connsiteX4" fmla="*/ 0 w 10973434"/>
              <a:gd name="connsiteY4" fmla="*/ 0 h 71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3434" h="716209">
                <a:moveTo>
                  <a:pt x="0" y="0"/>
                </a:moveTo>
                <a:lnTo>
                  <a:pt x="10973434" y="0"/>
                </a:lnTo>
                <a:lnTo>
                  <a:pt x="10973434" y="716209"/>
                </a:lnTo>
                <a:lnTo>
                  <a:pt x="0" y="71620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6559472"/>
              <a:satOff val="44638"/>
              <a:lumOff val="196"/>
              <a:alphaOff val="0"/>
            </a:schemeClr>
          </a:fillRef>
          <a:effectRef idx="1">
            <a:schemeClr val="accent5">
              <a:hueOff val="-6559472"/>
              <a:satOff val="44638"/>
              <a:lumOff val="196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68491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kern="1200" dirty="0"/>
              <a:t>Las diferencias de targets entre los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y sus </a:t>
            </a:r>
            <a:r>
              <a:rPr lang="es-ES" sz="1800" kern="1200" dirty="0" err="1"/>
              <a:t>miRNA</a:t>
            </a:r>
            <a:r>
              <a:rPr lang="es-ES" sz="1800" kern="1200" dirty="0"/>
              <a:t> canónicos es muy heterogénea, aunque se agrupan según el tipo de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en </a:t>
            </a:r>
            <a:r>
              <a:rPr lang="es-ES" sz="1800" i="1" kern="1200" dirty="0" err="1"/>
              <a:t>Blattella</a:t>
            </a:r>
            <a:r>
              <a:rPr lang="es-ES" sz="1800" i="1" kern="1200" dirty="0"/>
              <a:t> </a:t>
            </a:r>
            <a:r>
              <a:rPr lang="es-ES" sz="1800" i="1" kern="1200" dirty="0" err="1"/>
              <a:t>germanica</a:t>
            </a:r>
            <a:r>
              <a:rPr lang="es-ES" sz="1800" kern="1200" dirty="0"/>
              <a:t>.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B50EEDA-41D3-1C44-639E-43F43E1DB7F9}"/>
              </a:ext>
            </a:extLst>
          </p:cNvPr>
          <p:cNvSpPr/>
          <p:nvPr/>
        </p:nvSpPr>
        <p:spPr>
          <a:xfrm>
            <a:off x="689467" y="3546446"/>
            <a:ext cx="895261" cy="895261"/>
          </a:xfrm>
          <a:prstGeom prst="ellipse">
            <a:avLst/>
          </a:prstGeom>
        </p:spPr>
        <p:style>
          <a:lnRef idx="1">
            <a:schemeClr val="accent5">
              <a:hueOff val="-6559472"/>
              <a:satOff val="44638"/>
              <a:lumOff val="196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144C234F-4948-A49D-C6C4-511415316ABA}"/>
              </a:ext>
            </a:extLst>
          </p:cNvPr>
          <p:cNvSpPr/>
          <p:nvPr/>
        </p:nvSpPr>
        <p:spPr>
          <a:xfrm>
            <a:off x="979583" y="4709943"/>
            <a:ext cx="11130950" cy="716209"/>
          </a:xfrm>
          <a:custGeom>
            <a:avLst/>
            <a:gdLst>
              <a:gd name="connsiteX0" fmla="*/ 0 w 11130950"/>
              <a:gd name="connsiteY0" fmla="*/ 0 h 716209"/>
              <a:gd name="connsiteX1" fmla="*/ 11130950 w 11130950"/>
              <a:gd name="connsiteY1" fmla="*/ 0 h 716209"/>
              <a:gd name="connsiteX2" fmla="*/ 11130950 w 11130950"/>
              <a:gd name="connsiteY2" fmla="*/ 716209 h 716209"/>
              <a:gd name="connsiteX3" fmla="*/ 0 w 11130950"/>
              <a:gd name="connsiteY3" fmla="*/ 716209 h 716209"/>
              <a:gd name="connsiteX4" fmla="*/ 0 w 11130950"/>
              <a:gd name="connsiteY4" fmla="*/ 0 h 71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0950" h="716209">
                <a:moveTo>
                  <a:pt x="0" y="0"/>
                </a:moveTo>
                <a:lnTo>
                  <a:pt x="11130950" y="0"/>
                </a:lnTo>
                <a:lnTo>
                  <a:pt x="11130950" y="716209"/>
                </a:lnTo>
                <a:lnTo>
                  <a:pt x="0" y="71620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9839209"/>
              <a:satOff val="66958"/>
              <a:lumOff val="295"/>
              <a:alphaOff val="0"/>
            </a:schemeClr>
          </a:fillRef>
          <a:effectRef idx="1">
            <a:schemeClr val="accent5">
              <a:hueOff val="-9839209"/>
              <a:satOff val="66958"/>
              <a:lumOff val="29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68491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kern="1200" dirty="0"/>
              <a:t>Los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parecen regular más los </a:t>
            </a:r>
            <a:r>
              <a:rPr lang="es-ES" sz="1800" kern="1200" dirty="0" err="1"/>
              <a:t>clusters</a:t>
            </a:r>
            <a:r>
              <a:rPr lang="es-ES" sz="1800" kern="1200" dirty="0"/>
              <a:t> funcionales asociados a procesos fisiológicos y morfológicos respecto a los </a:t>
            </a:r>
            <a:r>
              <a:rPr lang="es-ES" sz="1800" kern="1200" dirty="0" err="1"/>
              <a:t>miRNA</a:t>
            </a:r>
            <a:r>
              <a:rPr lang="es-ES" sz="1800" kern="1200" dirty="0"/>
              <a:t>, regulando ambos (tanto </a:t>
            </a:r>
            <a:r>
              <a:rPr lang="es-ES" sz="1800" kern="1200" dirty="0" err="1"/>
              <a:t>miRNA</a:t>
            </a:r>
            <a:r>
              <a:rPr lang="es-ES" sz="1800" kern="1200" dirty="0"/>
              <a:t> como </a:t>
            </a:r>
            <a:r>
              <a:rPr lang="es-ES" sz="1800" kern="1200" dirty="0" err="1"/>
              <a:t>isomiRNA</a:t>
            </a:r>
            <a:r>
              <a:rPr lang="es-ES" sz="1800" kern="1200" dirty="0"/>
              <a:t>) igualmente los procesos celulares.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7895051-95F8-CA06-819B-8A576EB8AFBC}"/>
              </a:ext>
            </a:extLst>
          </p:cNvPr>
          <p:cNvSpPr/>
          <p:nvPr/>
        </p:nvSpPr>
        <p:spPr>
          <a:xfrm>
            <a:off x="531952" y="4620417"/>
            <a:ext cx="895261" cy="895261"/>
          </a:xfrm>
          <a:prstGeom prst="ellipse">
            <a:avLst/>
          </a:prstGeom>
        </p:spPr>
        <p:style>
          <a:lnRef idx="1">
            <a:schemeClr val="accent5">
              <a:hueOff val="-9839209"/>
              <a:satOff val="66958"/>
              <a:lumOff val="295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344664DE-E89B-CF7A-3FFE-119A178544AA}"/>
              </a:ext>
            </a:extLst>
          </p:cNvPr>
          <p:cNvSpPr/>
          <p:nvPr/>
        </p:nvSpPr>
        <p:spPr>
          <a:xfrm>
            <a:off x="466368" y="5783913"/>
            <a:ext cx="11644165" cy="716209"/>
          </a:xfrm>
          <a:custGeom>
            <a:avLst/>
            <a:gdLst>
              <a:gd name="connsiteX0" fmla="*/ 0 w 11644165"/>
              <a:gd name="connsiteY0" fmla="*/ 0 h 716209"/>
              <a:gd name="connsiteX1" fmla="*/ 11644165 w 11644165"/>
              <a:gd name="connsiteY1" fmla="*/ 0 h 716209"/>
              <a:gd name="connsiteX2" fmla="*/ 11644165 w 11644165"/>
              <a:gd name="connsiteY2" fmla="*/ 716209 h 716209"/>
              <a:gd name="connsiteX3" fmla="*/ 0 w 11644165"/>
              <a:gd name="connsiteY3" fmla="*/ 716209 h 716209"/>
              <a:gd name="connsiteX4" fmla="*/ 0 w 11644165"/>
              <a:gd name="connsiteY4" fmla="*/ 0 h 71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165" h="716209">
                <a:moveTo>
                  <a:pt x="0" y="0"/>
                </a:moveTo>
                <a:lnTo>
                  <a:pt x="11644165" y="0"/>
                </a:lnTo>
                <a:lnTo>
                  <a:pt x="11644165" y="716209"/>
                </a:lnTo>
                <a:lnTo>
                  <a:pt x="0" y="71620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13118945"/>
              <a:satOff val="89277"/>
              <a:lumOff val="393"/>
              <a:alphaOff val="0"/>
            </a:schemeClr>
          </a:fillRef>
          <a:effectRef idx="1">
            <a:schemeClr val="accent5">
              <a:hueOff val="-13118945"/>
              <a:satOff val="89277"/>
              <a:lumOff val="39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568491" tIns="45720" rIns="45720" bIns="45720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kern="1200" dirty="0"/>
              <a:t>Los </a:t>
            </a:r>
            <a:r>
              <a:rPr lang="es-ES" sz="1800" kern="1200" dirty="0" err="1"/>
              <a:t>isomiRNA</a:t>
            </a:r>
            <a:r>
              <a:rPr lang="es-ES" sz="1800" kern="1200" dirty="0"/>
              <a:t> y sus implicaciones funcionales, en comparación con los </a:t>
            </a:r>
            <a:r>
              <a:rPr lang="es-ES" sz="1800" kern="1200" dirty="0" err="1"/>
              <a:t>miRNA</a:t>
            </a:r>
            <a:r>
              <a:rPr lang="es-ES" sz="1800" kern="1200" dirty="0"/>
              <a:t>, se asocian principalmente con la regulación de las etapas embrionarias del desarrollo de </a:t>
            </a:r>
            <a:r>
              <a:rPr lang="es-ES" sz="1800" i="1" kern="1200" dirty="0" err="1"/>
              <a:t>Blattella</a:t>
            </a:r>
            <a:r>
              <a:rPr lang="es-ES" sz="1800" i="1" kern="1200" dirty="0"/>
              <a:t> </a:t>
            </a:r>
            <a:r>
              <a:rPr lang="es-ES" sz="1800" i="1" kern="1200" dirty="0" err="1"/>
              <a:t>germanica</a:t>
            </a:r>
            <a:r>
              <a:rPr lang="es-ES" sz="1800" kern="1200" dirty="0"/>
              <a:t>.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C95776F-8A47-ACEF-C25F-16C4B424CF5C}"/>
              </a:ext>
            </a:extLst>
          </p:cNvPr>
          <p:cNvSpPr/>
          <p:nvPr/>
        </p:nvSpPr>
        <p:spPr>
          <a:xfrm>
            <a:off x="18737" y="5694387"/>
            <a:ext cx="895261" cy="895261"/>
          </a:xfrm>
          <a:prstGeom prst="ellipse">
            <a:avLst/>
          </a:prstGeom>
        </p:spPr>
        <p:style>
          <a:lnRef idx="1">
            <a:schemeClr val="accent5">
              <a:hueOff val="-13118945"/>
              <a:satOff val="89277"/>
              <a:lumOff val="393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8B01EC-7D1D-923B-B026-70DA93C42CCC}"/>
              </a:ext>
            </a:extLst>
          </p:cNvPr>
          <p:cNvSpPr txBox="1"/>
          <p:nvPr/>
        </p:nvSpPr>
        <p:spPr>
          <a:xfrm>
            <a:off x="287676" y="15977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C3711E-66F5-55A7-597F-1046BA6CB93D}"/>
              </a:ext>
            </a:extLst>
          </p:cNvPr>
          <p:cNvSpPr txBox="1"/>
          <p:nvPr/>
        </p:nvSpPr>
        <p:spPr>
          <a:xfrm>
            <a:off x="820220" y="26858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57A161-52CF-E3FA-2AF5-B439DF7C7574}"/>
              </a:ext>
            </a:extLst>
          </p:cNvPr>
          <p:cNvSpPr txBox="1"/>
          <p:nvPr/>
        </p:nvSpPr>
        <p:spPr>
          <a:xfrm>
            <a:off x="962371" y="37629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700318-0755-D255-22A0-6401A5EBCD57}"/>
              </a:ext>
            </a:extLst>
          </p:cNvPr>
          <p:cNvSpPr txBox="1"/>
          <p:nvPr/>
        </p:nvSpPr>
        <p:spPr>
          <a:xfrm>
            <a:off x="799672" y="48400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DA0971-5B75-77AD-D423-8391509BFD8B}"/>
              </a:ext>
            </a:extLst>
          </p:cNvPr>
          <p:cNvSpPr txBox="1"/>
          <p:nvPr/>
        </p:nvSpPr>
        <p:spPr>
          <a:xfrm>
            <a:off x="287676" y="591277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17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2" grpId="0" animBg="1"/>
      <p:bldP spid="3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6110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INTRODUCCION: </a:t>
            </a:r>
            <a:r>
              <a:rPr lang="es-E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miRNA</a:t>
            </a:r>
            <a:endParaRPr lang="es-E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116893-1676-EBAC-066B-B6D02867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30" y="1115525"/>
            <a:ext cx="7733740" cy="574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4296B2D-2EE1-8D8E-BDDD-C3034CAB4F4F}"/>
              </a:ext>
            </a:extLst>
          </p:cNvPr>
          <p:cNvSpPr txBox="1"/>
          <p:nvPr/>
        </p:nvSpPr>
        <p:spPr>
          <a:xfrm>
            <a:off x="5980777" y="6570839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 et al.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65235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6766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INTRODUCCION: </a:t>
            </a:r>
            <a:r>
              <a:rPr lang="es-ES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endParaRPr lang="es-E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 descr="Biomolecules 11 00041 g001">
            <a:extLst>
              <a:ext uri="{FF2B5EF4-FFF2-40B4-BE49-F238E27FC236}">
                <a16:creationId xmlns:a16="http://schemas.microsoft.com/office/drawing/2014/main" id="{ACEE0E93-66B8-4379-E4E7-96CCB157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122"/>
            <a:ext cx="6036037" cy="573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1AB1FB-52CF-FF67-B50D-421511E9FCFF}"/>
              </a:ext>
            </a:extLst>
          </p:cNvPr>
          <p:cNvSpPr txBox="1"/>
          <p:nvPr/>
        </p:nvSpPr>
        <p:spPr>
          <a:xfrm>
            <a:off x="4450347" y="1150128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Glogovitis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2021)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D22F0BE-0DC8-578C-D58A-9BD8A2FD546D}"/>
              </a:ext>
            </a:extLst>
          </p:cNvPr>
          <p:cNvSpPr/>
          <p:nvPr/>
        </p:nvSpPr>
        <p:spPr>
          <a:xfrm>
            <a:off x="6949556" y="2372576"/>
            <a:ext cx="4328924" cy="945221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 es el papel de los </a:t>
            </a:r>
            <a:r>
              <a:rPr lang="es-E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la regulación génica?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370417C-3980-2878-662F-7E18F212DBEF}"/>
              </a:ext>
            </a:extLst>
          </p:cNvPr>
          <p:cNvSpPr/>
          <p:nvPr/>
        </p:nvSpPr>
        <p:spPr>
          <a:xfrm>
            <a:off x="6949556" y="4565252"/>
            <a:ext cx="4328924" cy="945221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 es el papel de los </a:t>
            </a:r>
            <a:r>
              <a:rPr lang="es-E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distintos procesos biológicos?</a:t>
            </a:r>
          </a:p>
        </p:txBody>
      </p:sp>
    </p:spTree>
    <p:extLst>
      <p:ext uri="{BB962C8B-B14F-4D97-AF65-F5344CB8AC3E}">
        <p14:creationId xmlns:p14="http://schemas.microsoft.com/office/powerpoint/2010/main" val="30532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8850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INTRODUCCION: </a:t>
            </a:r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D22F0BE-0DC8-578C-D58A-9BD8A2FD546D}"/>
              </a:ext>
            </a:extLst>
          </p:cNvPr>
          <p:cNvSpPr/>
          <p:nvPr/>
        </p:nvSpPr>
        <p:spPr>
          <a:xfrm>
            <a:off x="4218634" y="2201247"/>
            <a:ext cx="7722354" cy="52937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 es el papel de los </a:t>
            </a:r>
            <a:r>
              <a:rPr lang="es-E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la regulación génica?</a:t>
            </a:r>
          </a:p>
        </p:txBody>
      </p:sp>
      <p:pic>
        <p:nvPicPr>
          <p:cNvPr id="4098" name="Picture 2" descr="Adult female German cockroach, Blattella germanica (Linnaeus). ">
            <a:extLst>
              <a:ext uri="{FF2B5EF4-FFF2-40B4-BE49-F238E27FC236}">
                <a16:creationId xmlns:a16="http://schemas.microsoft.com/office/drawing/2014/main" id="{D6FE0461-0C07-9996-E86A-DF9D549C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6" y="1265006"/>
            <a:ext cx="3810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1AB1FB-52CF-FF67-B50D-421511E9FCFF}"/>
              </a:ext>
            </a:extLst>
          </p:cNvPr>
          <p:cNvSpPr txBox="1"/>
          <p:nvPr/>
        </p:nvSpPr>
        <p:spPr>
          <a:xfrm>
            <a:off x="116826" y="1265006"/>
            <a:ext cx="3874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(https://entnemdept.ufl.edu/creatures/urban/roaches/german.htm)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F0B148-0616-CC84-173F-EBB8A282CEBC}"/>
              </a:ext>
            </a:extLst>
          </p:cNvPr>
          <p:cNvSpPr/>
          <p:nvPr/>
        </p:nvSpPr>
        <p:spPr>
          <a:xfrm>
            <a:off x="979711" y="5284718"/>
            <a:ext cx="4804640" cy="616551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Plagas que afectan a la salud humana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6DBE508-D81A-5CD8-0036-7059E2CDC151}"/>
              </a:ext>
            </a:extLst>
          </p:cNvPr>
          <p:cNvSpPr/>
          <p:nvPr/>
        </p:nvSpPr>
        <p:spPr>
          <a:xfrm>
            <a:off x="979711" y="4479381"/>
            <a:ext cx="4804640" cy="616551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Insecto evolutivamente conservado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3FB8F00-B03A-78F3-6F5D-FD330D73CEE1}"/>
              </a:ext>
            </a:extLst>
          </p:cNvPr>
          <p:cNvSpPr/>
          <p:nvPr/>
        </p:nvSpPr>
        <p:spPr>
          <a:xfrm>
            <a:off x="979711" y="6090055"/>
            <a:ext cx="4804640" cy="616551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Conservación de especies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558C72F-4133-F9AD-5668-2C6C873BA1FB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-405972" y="5012647"/>
            <a:ext cx="2161525" cy="60984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625F16B0-98F6-7513-9D62-7E885D053AF3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-3306" y="4609977"/>
            <a:ext cx="1356190" cy="60984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D34C99BF-F136-BEA7-22CA-A4823770C2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9867" y="4321549"/>
            <a:ext cx="609844" cy="466108"/>
          </a:xfrm>
          <a:prstGeom prst="bentConnector3">
            <a:avLst>
              <a:gd name="adj1" fmla="val -16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38219066-7C9C-D16A-1573-95A6E0098C42}"/>
              </a:ext>
            </a:extLst>
          </p:cNvPr>
          <p:cNvSpPr/>
          <p:nvPr/>
        </p:nvSpPr>
        <p:spPr>
          <a:xfrm>
            <a:off x="4288249" y="1256026"/>
            <a:ext cx="2094847" cy="712197"/>
          </a:xfrm>
          <a:custGeom>
            <a:avLst/>
            <a:gdLst>
              <a:gd name="connsiteX0" fmla="*/ 0 w 2094847"/>
              <a:gd name="connsiteY0" fmla="*/ 0 h 712197"/>
              <a:gd name="connsiteX1" fmla="*/ 1738749 w 2094847"/>
              <a:gd name="connsiteY1" fmla="*/ 0 h 712197"/>
              <a:gd name="connsiteX2" fmla="*/ 2094847 w 2094847"/>
              <a:gd name="connsiteY2" fmla="*/ 356099 h 712197"/>
              <a:gd name="connsiteX3" fmla="*/ 1738749 w 2094847"/>
              <a:gd name="connsiteY3" fmla="*/ 712197 h 712197"/>
              <a:gd name="connsiteX4" fmla="*/ 0 w 2094847"/>
              <a:gd name="connsiteY4" fmla="*/ 712197 h 712197"/>
              <a:gd name="connsiteX5" fmla="*/ 356099 w 2094847"/>
              <a:gd name="connsiteY5" fmla="*/ 356099 h 712197"/>
              <a:gd name="connsiteX6" fmla="*/ 0 w 2094847"/>
              <a:gd name="connsiteY6" fmla="*/ 0 h 71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4847" h="712197">
                <a:moveTo>
                  <a:pt x="0" y="0"/>
                </a:moveTo>
                <a:lnTo>
                  <a:pt x="1738749" y="0"/>
                </a:lnTo>
                <a:lnTo>
                  <a:pt x="2094847" y="356099"/>
                </a:lnTo>
                <a:lnTo>
                  <a:pt x="1738749" y="712197"/>
                </a:lnTo>
                <a:lnTo>
                  <a:pt x="0" y="712197"/>
                </a:lnTo>
                <a:lnTo>
                  <a:pt x="356099" y="3560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106" tIns="18669" rIns="374767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4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Huevo</a:t>
            </a:r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7E43F3DA-57D2-1CA0-BD90-2860A57F4C83}"/>
              </a:ext>
            </a:extLst>
          </p:cNvPr>
          <p:cNvSpPr/>
          <p:nvPr/>
        </p:nvSpPr>
        <p:spPr>
          <a:xfrm>
            <a:off x="6173612" y="1256026"/>
            <a:ext cx="2094847" cy="712197"/>
          </a:xfrm>
          <a:custGeom>
            <a:avLst/>
            <a:gdLst>
              <a:gd name="connsiteX0" fmla="*/ 0 w 2094847"/>
              <a:gd name="connsiteY0" fmla="*/ 0 h 712197"/>
              <a:gd name="connsiteX1" fmla="*/ 1738749 w 2094847"/>
              <a:gd name="connsiteY1" fmla="*/ 0 h 712197"/>
              <a:gd name="connsiteX2" fmla="*/ 2094847 w 2094847"/>
              <a:gd name="connsiteY2" fmla="*/ 356099 h 712197"/>
              <a:gd name="connsiteX3" fmla="*/ 1738749 w 2094847"/>
              <a:gd name="connsiteY3" fmla="*/ 712197 h 712197"/>
              <a:gd name="connsiteX4" fmla="*/ 0 w 2094847"/>
              <a:gd name="connsiteY4" fmla="*/ 712197 h 712197"/>
              <a:gd name="connsiteX5" fmla="*/ 356099 w 2094847"/>
              <a:gd name="connsiteY5" fmla="*/ 356099 h 712197"/>
              <a:gd name="connsiteX6" fmla="*/ 0 w 2094847"/>
              <a:gd name="connsiteY6" fmla="*/ 0 h 71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4847" h="712197">
                <a:moveTo>
                  <a:pt x="0" y="0"/>
                </a:moveTo>
                <a:lnTo>
                  <a:pt x="1738749" y="0"/>
                </a:lnTo>
                <a:lnTo>
                  <a:pt x="2094847" y="356099"/>
                </a:lnTo>
                <a:lnTo>
                  <a:pt x="1738749" y="712197"/>
                </a:lnTo>
                <a:lnTo>
                  <a:pt x="0" y="712197"/>
                </a:lnTo>
                <a:lnTo>
                  <a:pt x="356099" y="3560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106" tIns="18669" rIns="374767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4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Etapas embrionarias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795B3A6-EA2A-B04D-DDA3-28939E84F854}"/>
              </a:ext>
            </a:extLst>
          </p:cNvPr>
          <p:cNvSpPr/>
          <p:nvPr/>
        </p:nvSpPr>
        <p:spPr>
          <a:xfrm>
            <a:off x="8058975" y="1256026"/>
            <a:ext cx="2094847" cy="712197"/>
          </a:xfrm>
          <a:custGeom>
            <a:avLst/>
            <a:gdLst>
              <a:gd name="connsiteX0" fmla="*/ 0 w 2094847"/>
              <a:gd name="connsiteY0" fmla="*/ 0 h 712197"/>
              <a:gd name="connsiteX1" fmla="*/ 1738749 w 2094847"/>
              <a:gd name="connsiteY1" fmla="*/ 0 h 712197"/>
              <a:gd name="connsiteX2" fmla="*/ 2094847 w 2094847"/>
              <a:gd name="connsiteY2" fmla="*/ 356099 h 712197"/>
              <a:gd name="connsiteX3" fmla="*/ 1738749 w 2094847"/>
              <a:gd name="connsiteY3" fmla="*/ 712197 h 712197"/>
              <a:gd name="connsiteX4" fmla="*/ 0 w 2094847"/>
              <a:gd name="connsiteY4" fmla="*/ 712197 h 712197"/>
              <a:gd name="connsiteX5" fmla="*/ 356099 w 2094847"/>
              <a:gd name="connsiteY5" fmla="*/ 356099 h 712197"/>
              <a:gd name="connsiteX6" fmla="*/ 0 w 2094847"/>
              <a:gd name="connsiteY6" fmla="*/ 0 h 71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4847" h="712197">
                <a:moveTo>
                  <a:pt x="0" y="0"/>
                </a:moveTo>
                <a:lnTo>
                  <a:pt x="1738749" y="0"/>
                </a:lnTo>
                <a:lnTo>
                  <a:pt x="2094847" y="356099"/>
                </a:lnTo>
                <a:lnTo>
                  <a:pt x="1738749" y="712197"/>
                </a:lnTo>
                <a:lnTo>
                  <a:pt x="0" y="712197"/>
                </a:lnTo>
                <a:lnTo>
                  <a:pt x="356099" y="3560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106" tIns="18669" rIns="374767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4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Etapas </a:t>
            </a:r>
            <a:r>
              <a:rPr lang="es-ES" sz="1400" b="1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ninfales</a:t>
            </a:r>
            <a:endParaRPr lang="es-E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96400AB1-74F6-2204-198C-7DF8BB462A20}"/>
              </a:ext>
            </a:extLst>
          </p:cNvPr>
          <p:cNvSpPr/>
          <p:nvPr/>
        </p:nvSpPr>
        <p:spPr>
          <a:xfrm>
            <a:off x="9944337" y="1256026"/>
            <a:ext cx="2094847" cy="712197"/>
          </a:xfrm>
          <a:custGeom>
            <a:avLst/>
            <a:gdLst>
              <a:gd name="connsiteX0" fmla="*/ 0 w 2094847"/>
              <a:gd name="connsiteY0" fmla="*/ 0 h 712197"/>
              <a:gd name="connsiteX1" fmla="*/ 1738749 w 2094847"/>
              <a:gd name="connsiteY1" fmla="*/ 0 h 712197"/>
              <a:gd name="connsiteX2" fmla="*/ 2094847 w 2094847"/>
              <a:gd name="connsiteY2" fmla="*/ 356099 h 712197"/>
              <a:gd name="connsiteX3" fmla="*/ 1738749 w 2094847"/>
              <a:gd name="connsiteY3" fmla="*/ 712197 h 712197"/>
              <a:gd name="connsiteX4" fmla="*/ 0 w 2094847"/>
              <a:gd name="connsiteY4" fmla="*/ 712197 h 712197"/>
              <a:gd name="connsiteX5" fmla="*/ 356099 w 2094847"/>
              <a:gd name="connsiteY5" fmla="*/ 356099 h 712197"/>
              <a:gd name="connsiteX6" fmla="*/ 0 w 2094847"/>
              <a:gd name="connsiteY6" fmla="*/ 0 h 71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4847" h="712197">
                <a:moveTo>
                  <a:pt x="0" y="0"/>
                </a:moveTo>
                <a:lnTo>
                  <a:pt x="1738749" y="0"/>
                </a:lnTo>
                <a:lnTo>
                  <a:pt x="2094847" y="356099"/>
                </a:lnTo>
                <a:lnTo>
                  <a:pt x="1738749" y="712197"/>
                </a:lnTo>
                <a:lnTo>
                  <a:pt x="0" y="712197"/>
                </a:lnTo>
                <a:lnTo>
                  <a:pt x="356099" y="3560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106" tIns="18669" rIns="374767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4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Adulto</a:t>
            </a:r>
          </a:p>
        </p:txBody>
      </p:sp>
      <p:pic>
        <p:nvPicPr>
          <p:cNvPr id="4100" name="Picture 4" descr="Adult female German cockroach, Blattella germanica (Linnaeus), with ootheca. ">
            <a:extLst>
              <a:ext uri="{FF2B5EF4-FFF2-40B4-BE49-F238E27FC236}">
                <a16:creationId xmlns:a16="http://schemas.microsoft.com/office/drawing/2014/main" id="{67DE841A-5926-8992-8B2E-11054FD6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13847"/>
            <a:ext cx="5940066" cy="3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othecae (egg cases) of the German cockroach, Blattella germanica (Linnaeus). ">
            <a:extLst>
              <a:ext uri="{FF2B5EF4-FFF2-40B4-BE49-F238E27FC236}">
                <a16:creationId xmlns:a16="http://schemas.microsoft.com/office/drawing/2014/main" id="{04B0C987-302C-4BE2-6D21-B75D3F1D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13846"/>
            <a:ext cx="5946784" cy="34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rst instar nymphs emerging from the oothecae (egg case) of a German cockroach, Blattella germanica (Linnaeus). ">
            <a:extLst>
              <a:ext uri="{FF2B5EF4-FFF2-40B4-BE49-F238E27FC236}">
                <a16:creationId xmlns:a16="http://schemas.microsoft.com/office/drawing/2014/main" id="{EF822E94-10BD-D968-DB0C-2CD0EEED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31460"/>
            <a:ext cx="5995965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Adult female German cockroach, Blattella germanica (Linnaeus). ">
            <a:extLst>
              <a:ext uri="{FF2B5EF4-FFF2-40B4-BE49-F238E27FC236}">
                <a16:creationId xmlns:a16="http://schemas.microsoft.com/office/drawing/2014/main" id="{3A5A02AF-9921-ED31-6817-DF9D64FD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4" b="976"/>
          <a:stretch/>
        </p:blipFill>
        <p:spPr bwMode="auto">
          <a:xfrm>
            <a:off x="6108415" y="2931460"/>
            <a:ext cx="5995965" cy="37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BB6B9D7-BA48-68DB-A1EF-91521EE72FEC}"/>
              </a:ext>
            </a:extLst>
          </p:cNvPr>
          <p:cNvSpPr txBox="1"/>
          <p:nvPr/>
        </p:nvSpPr>
        <p:spPr>
          <a:xfrm>
            <a:off x="7289399" y="3248079"/>
            <a:ext cx="3874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(https://entnemdept.ufl.edu/creatures/urban/roaches/german.htm)</a:t>
            </a:r>
          </a:p>
        </p:txBody>
      </p:sp>
    </p:spTree>
    <p:extLst>
      <p:ext uri="{BB962C8B-B14F-4D97-AF65-F5344CB8AC3E}">
        <p14:creationId xmlns:p14="http://schemas.microsoft.com/office/powerpoint/2010/main" val="14267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 animBg="1"/>
      <p:bldP spid="35" grpId="0" animBg="1"/>
      <p:bldP spid="36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00D82D7-F697-0D00-6274-B01B08CBDEF0}"/>
              </a:ext>
            </a:extLst>
          </p:cNvPr>
          <p:cNvSpPr/>
          <p:nvPr/>
        </p:nvSpPr>
        <p:spPr>
          <a:xfrm>
            <a:off x="298446" y="1333044"/>
            <a:ext cx="11595107" cy="84712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Caracterizar los </a:t>
            </a:r>
            <a:r>
              <a:rPr lang="es-E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involucrados en el desarrollo de </a:t>
            </a:r>
            <a:r>
              <a:rPr lang="es-E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Blattella</a:t>
            </a:r>
            <a:r>
              <a:rPr lang="es-E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germanica</a:t>
            </a:r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sus funciones.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DAAD2E7-FCCF-5F0D-AEA6-D098B179A9AC}"/>
              </a:ext>
            </a:extLst>
          </p:cNvPr>
          <p:cNvSpPr/>
          <p:nvPr/>
        </p:nvSpPr>
        <p:spPr>
          <a:xfrm>
            <a:off x="298445" y="2576877"/>
            <a:ext cx="11595107" cy="578182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Hallar y clasificar los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presentes en cada etapa del desarrollo.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CE27A7E-7A60-E8CD-5024-A6A0CC65BC22}"/>
              </a:ext>
            </a:extLst>
          </p:cNvPr>
          <p:cNvSpPr/>
          <p:nvPr/>
        </p:nvSpPr>
        <p:spPr>
          <a:xfrm>
            <a:off x="298446" y="3460938"/>
            <a:ext cx="11595106" cy="578182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Hallar los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significativamente enriquecidos en cada etapa del desarrollo.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2E1BCA7-5042-14D7-0701-0FCA50FF74A8}"/>
              </a:ext>
            </a:extLst>
          </p:cNvPr>
          <p:cNvSpPr/>
          <p:nvPr/>
        </p:nvSpPr>
        <p:spPr>
          <a:xfrm>
            <a:off x="298446" y="4344999"/>
            <a:ext cx="11595106" cy="578182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Hallar los mRNA sobre los que ejercen su función los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cada etapa del desarrollo.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74288B0-63C8-4503-9A1B-FAE753CC1AFC}"/>
              </a:ext>
            </a:extLst>
          </p:cNvPr>
          <p:cNvSpPr/>
          <p:nvPr/>
        </p:nvSpPr>
        <p:spPr>
          <a:xfrm>
            <a:off x="298446" y="5229060"/>
            <a:ext cx="11595106" cy="578182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Hallar las diferencias de regulación funcionales ( “Gene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 por los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cada etapa del desarrollo.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6DD762E-BFAB-D9A5-B9D5-4C330BDA306D}"/>
              </a:ext>
            </a:extLst>
          </p:cNvPr>
          <p:cNvSpPr/>
          <p:nvPr/>
        </p:nvSpPr>
        <p:spPr>
          <a:xfrm>
            <a:off x="298446" y="6113121"/>
            <a:ext cx="11595106" cy="578182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Relacionar las diferencias funcionales por los </a:t>
            </a:r>
            <a:r>
              <a:rPr lang="es-E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r>
              <a:rPr lang="es-E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los procesos morfológicos y fisiológicos del desarrollo.</a:t>
            </a:r>
          </a:p>
        </p:txBody>
      </p:sp>
    </p:spTree>
    <p:extLst>
      <p:ext uri="{BB962C8B-B14F-4D97-AF65-F5344CB8AC3E}">
        <p14:creationId xmlns:p14="http://schemas.microsoft.com/office/powerpoint/2010/main" val="10710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ángulo 364">
            <a:extLst>
              <a:ext uri="{FF2B5EF4-FFF2-40B4-BE49-F238E27FC236}">
                <a16:creationId xmlns:a16="http://schemas.microsoft.com/office/drawing/2014/main" id="{0504E27F-9848-B6C9-0AD3-CD7B99CAED23}"/>
              </a:ext>
            </a:extLst>
          </p:cNvPr>
          <p:cNvSpPr/>
          <p:nvPr/>
        </p:nvSpPr>
        <p:spPr>
          <a:xfrm>
            <a:off x="-465" y="4714"/>
            <a:ext cx="2898005" cy="340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02523" y="369248"/>
            <a:ext cx="276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040FED10-9F59-1217-732D-AAFC2DFEB3B6}"/>
              </a:ext>
            </a:extLst>
          </p:cNvPr>
          <p:cNvSpPr/>
          <p:nvPr/>
        </p:nvSpPr>
        <p:spPr>
          <a:xfrm>
            <a:off x="4089204" y="0"/>
            <a:ext cx="8102796" cy="2070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6" name="Rectángulo 295">
            <a:extLst>
              <a:ext uri="{FF2B5EF4-FFF2-40B4-BE49-F238E27FC236}">
                <a16:creationId xmlns:a16="http://schemas.microsoft.com/office/drawing/2014/main" id="{57D06A90-3DA1-EEB3-B6C8-A687D4981D31}"/>
              </a:ext>
            </a:extLst>
          </p:cNvPr>
          <p:cNvSpPr/>
          <p:nvPr/>
        </p:nvSpPr>
        <p:spPr>
          <a:xfrm>
            <a:off x="2947426" y="0"/>
            <a:ext cx="9244574" cy="312254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7" name="Rectángulo 296">
            <a:extLst>
              <a:ext uri="{FF2B5EF4-FFF2-40B4-BE49-F238E27FC236}">
                <a16:creationId xmlns:a16="http://schemas.microsoft.com/office/drawing/2014/main" id="{CE57FFC9-FB46-B5F9-1F7A-556EBC6D0C1B}"/>
              </a:ext>
            </a:extLst>
          </p:cNvPr>
          <p:cNvSpPr/>
          <p:nvPr/>
        </p:nvSpPr>
        <p:spPr>
          <a:xfrm>
            <a:off x="2916640" y="2"/>
            <a:ext cx="9271541" cy="6857998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8" name="Conector recto 297">
            <a:extLst>
              <a:ext uri="{FF2B5EF4-FFF2-40B4-BE49-F238E27FC236}">
                <a16:creationId xmlns:a16="http://schemas.microsoft.com/office/drawing/2014/main" id="{368C2C3A-E028-133C-13AB-A98577B2D45B}"/>
              </a:ext>
            </a:extLst>
          </p:cNvPr>
          <p:cNvCxnSpPr>
            <a:cxnSpLocks/>
          </p:cNvCxnSpPr>
          <p:nvPr/>
        </p:nvCxnSpPr>
        <p:spPr>
          <a:xfrm>
            <a:off x="5381393" y="2"/>
            <a:ext cx="0" cy="685799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99" name="Conector recto 298">
            <a:extLst>
              <a:ext uri="{FF2B5EF4-FFF2-40B4-BE49-F238E27FC236}">
                <a16:creationId xmlns:a16="http://schemas.microsoft.com/office/drawing/2014/main" id="{3D77C2F3-1B4F-5CAA-6DCE-1573CDBD31FF}"/>
              </a:ext>
            </a:extLst>
          </p:cNvPr>
          <p:cNvCxnSpPr>
            <a:cxnSpLocks/>
          </p:cNvCxnSpPr>
          <p:nvPr/>
        </p:nvCxnSpPr>
        <p:spPr>
          <a:xfrm>
            <a:off x="9704327" y="2"/>
            <a:ext cx="0" cy="685799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Conector recto 299">
            <a:extLst>
              <a:ext uri="{FF2B5EF4-FFF2-40B4-BE49-F238E27FC236}">
                <a16:creationId xmlns:a16="http://schemas.microsoft.com/office/drawing/2014/main" id="{471F7953-03F3-88FE-A972-E8E0125220EF}"/>
              </a:ext>
            </a:extLst>
          </p:cNvPr>
          <p:cNvCxnSpPr>
            <a:cxnSpLocks/>
          </p:cNvCxnSpPr>
          <p:nvPr/>
        </p:nvCxnSpPr>
        <p:spPr>
          <a:xfrm>
            <a:off x="2916640" y="331076"/>
            <a:ext cx="9271541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1" name="Diagrama de flujo: datos 300">
            <a:extLst>
              <a:ext uri="{FF2B5EF4-FFF2-40B4-BE49-F238E27FC236}">
                <a16:creationId xmlns:a16="http://schemas.microsoft.com/office/drawing/2014/main" id="{81577F54-F085-73B0-AD93-E072040FA9D4}"/>
              </a:ext>
            </a:extLst>
          </p:cNvPr>
          <p:cNvSpPr/>
          <p:nvPr/>
        </p:nvSpPr>
        <p:spPr>
          <a:xfrm>
            <a:off x="3402998" y="659666"/>
            <a:ext cx="1842978" cy="192680"/>
          </a:xfrm>
          <a:prstGeom prst="flowChartInputOutput">
            <a:avLst/>
          </a:prstGeom>
          <a:solidFill>
            <a:srgbClr val="FFDDD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Genoma</a:t>
            </a:r>
          </a:p>
        </p:txBody>
      </p:sp>
      <p:sp>
        <p:nvSpPr>
          <p:cNvPr id="302" name="Diagrama de flujo: datos 301">
            <a:extLst>
              <a:ext uri="{FF2B5EF4-FFF2-40B4-BE49-F238E27FC236}">
                <a16:creationId xmlns:a16="http://schemas.microsoft.com/office/drawing/2014/main" id="{F51F7F5A-863F-D2E0-CCFD-7E36A29F8CDE}"/>
              </a:ext>
            </a:extLst>
          </p:cNvPr>
          <p:cNvSpPr/>
          <p:nvPr/>
        </p:nvSpPr>
        <p:spPr>
          <a:xfrm>
            <a:off x="3409659" y="907274"/>
            <a:ext cx="1829656" cy="192692"/>
          </a:xfrm>
          <a:prstGeom prst="flowChartInputOutput">
            <a:avLst/>
          </a:prstGeom>
          <a:solidFill>
            <a:srgbClr val="FFDDD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3" name="Flecha: a la derecha 302">
            <a:extLst>
              <a:ext uri="{FF2B5EF4-FFF2-40B4-BE49-F238E27FC236}">
                <a16:creationId xmlns:a16="http://schemas.microsoft.com/office/drawing/2014/main" id="{B1D3D98E-8828-42A6-9682-B6A28B54A79F}"/>
              </a:ext>
            </a:extLst>
          </p:cNvPr>
          <p:cNvSpPr/>
          <p:nvPr/>
        </p:nvSpPr>
        <p:spPr>
          <a:xfrm>
            <a:off x="5381359" y="687416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4" name="Rectángulo 303">
            <a:extLst>
              <a:ext uri="{FF2B5EF4-FFF2-40B4-BE49-F238E27FC236}">
                <a16:creationId xmlns:a16="http://schemas.microsoft.com/office/drawing/2014/main" id="{07FBAB2D-E479-CBD2-26E7-BEB2EDFEE90D}"/>
              </a:ext>
            </a:extLst>
          </p:cNvPr>
          <p:cNvSpPr/>
          <p:nvPr/>
        </p:nvSpPr>
        <p:spPr>
          <a:xfrm>
            <a:off x="5927603" y="453488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miR&amp;moRe2 (Linux)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Identificar </a:t>
            </a: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 diferentes muestras</a:t>
            </a:r>
          </a:p>
        </p:txBody>
      </p:sp>
      <p:sp>
        <p:nvSpPr>
          <p:cNvPr id="305" name="Elipse 304">
            <a:extLst>
              <a:ext uri="{FF2B5EF4-FFF2-40B4-BE49-F238E27FC236}">
                <a16:creationId xmlns:a16="http://schemas.microsoft.com/office/drawing/2014/main" id="{A49271F5-203C-F31D-0DCA-AD31D3BCCB30}"/>
              </a:ext>
            </a:extLst>
          </p:cNvPr>
          <p:cNvSpPr/>
          <p:nvPr/>
        </p:nvSpPr>
        <p:spPr>
          <a:xfrm>
            <a:off x="3400151" y="404898"/>
            <a:ext cx="1848670" cy="186819"/>
          </a:xfrm>
          <a:prstGeom prst="ellipse">
            <a:avLst/>
          </a:prstGeom>
          <a:solidFill>
            <a:srgbClr val="FF818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RNA-</a:t>
            </a:r>
            <a:r>
              <a:rPr kumimoji="0" lang="es-E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</a:t>
            </a:r>
            <a:endParaRPr kumimoji="0" lang="es-E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6" name="Flecha: a la derecha 305">
            <a:extLst>
              <a:ext uri="{FF2B5EF4-FFF2-40B4-BE49-F238E27FC236}">
                <a16:creationId xmlns:a16="http://schemas.microsoft.com/office/drawing/2014/main" id="{E3C1D891-FEBE-D6E7-43BC-722C544D72C9}"/>
              </a:ext>
            </a:extLst>
          </p:cNvPr>
          <p:cNvSpPr/>
          <p:nvPr/>
        </p:nvSpPr>
        <p:spPr>
          <a:xfrm>
            <a:off x="9153117" y="687415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Diagrama de flujo: datos 306">
            <a:extLst>
              <a:ext uri="{FF2B5EF4-FFF2-40B4-BE49-F238E27FC236}">
                <a16:creationId xmlns:a16="http://schemas.microsoft.com/office/drawing/2014/main" id="{3D7C045F-15B0-EC60-4743-7ABE43DAB7DE}"/>
              </a:ext>
            </a:extLst>
          </p:cNvPr>
          <p:cNvSpPr/>
          <p:nvPr/>
        </p:nvSpPr>
        <p:spPr>
          <a:xfrm>
            <a:off x="3409659" y="1392407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cuentas</a:t>
            </a:r>
          </a:p>
        </p:txBody>
      </p:sp>
      <p:sp>
        <p:nvSpPr>
          <p:cNvPr id="308" name="Flecha: a la derecha 307">
            <a:extLst>
              <a:ext uri="{FF2B5EF4-FFF2-40B4-BE49-F238E27FC236}">
                <a16:creationId xmlns:a16="http://schemas.microsoft.com/office/drawing/2014/main" id="{E4E636DB-7255-203B-0B4C-199BBD0A65CC}"/>
              </a:ext>
            </a:extLst>
          </p:cNvPr>
          <p:cNvSpPr/>
          <p:nvPr/>
        </p:nvSpPr>
        <p:spPr>
          <a:xfrm>
            <a:off x="5395693" y="1431994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" name="Rectángulo 308">
            <a:extLst>
              <a:ext uri="{FF2B5EF4-FFF2-40B4-BE49-F238E27FC236}">
                <a16:creationId xmlns:a16="http://schemas.microsoft.com/office/drawing/2014/main" id="{8FE9202C-0230-42B2-0643-97B1329D1A57}"/>
              </a:ext>
            </a:extLst>
          </p:cNvPr>
          <p:cNvSpPr/>
          <p:nvPr/>
        </p:nvSpPr>
        <p:spPr>
          <a:xfrm>
            <a:off x="5927603" y="1197601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DESeq2 (R)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Análisis de enriquecimiento</a:t>
            </a:r>
          </a:p>
        </p:txBody>
      </p:sp>
      <p:sp>
        <p:nvSpPr>
          <p:cNvPr id="310" name="Flecha: a la derecha 309">
            <a:extLst>
              <a:ext uri="{FF2B5EF4-FFF2-40B4-BE49-F238E27FC236}">
                <a16:creationId xmlns:a16="http://schemas.microsoft.com/office/drawing/2014/main" id="{CBDA32D8-2516-92E6-DC09-79A42566DC16}"/>
              </a:ext>
            </a:extLst>
          </p:cNvPr>
          <p:cNvSpPr/>
          <p:nvPr/>
        </p:nvSpPr>
        <p:spPr>
          <a:xfrm>
            <a:off x="9146285" y="1497913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Rectángulo 310">
            <a:extLst>
              <a:ext uri="{FF2B5EF4-FFF2-40B4-BE49-F238E27FC236}">
                <a16:creationId xmlns:a16="http://schemas.microsoft.com/office/drawing/2014/main" id="{F8D3BBFF-48F2-6671-113E-BA1CE3AB41DD}"/>
              </a:ext>
            </a:extLst>
          </p:cNvPr>
          <p:cNvSpPr/>
          <p:nvPr/>
        </p:nvSpPr>
        <p:spPr>
          <a:xfrm>
            <a:off x="5927603" y="2169435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scanMiR</a:t>
            </a: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Detección de “targets”</a:t>
            </a:r>
          </a:p>
        </p:txBody>
      </p:sp>
      <p:sp>
        <p:nvSpPr>
          <p:cNvPr id="312" name="Rectángulo 311">
            <a:extLst>
              <a:ext uri="{FF2B5EF4-FFF2-40B4-BE49-F238E27FC236}">
                <a16:creationId xmlns:a16="http://schemas.microsoft.com/office/drawing/2014/main" id="{5559ACA3-EBD2-9FEF-ACBF-2CDE5FAC8F8E}"/>
              </a:ext>
            </a:extLst>
          </p:cNvPr>
          <p:cNvSpPr/>
          <p:nvPr/>
        </p:nvSpPr>
        <p:spPr>
          <a:xfrm>
            <a:off x="5927603" y="3345010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Desarrollo de código (R)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Detección de “targets”</a:t>
            </a:r>
          </a:p>
        </p:txBody>
      </p:sp>
      <p:sp>
        <p:nvSpPr>
          <p:cNvPr id="313" name="Rectángulo 312">
            <a:extLst>
              <a:ext uri="{FF2B5EF4-FFF2-40B4-BE49-F238E27FC236}">
                <a16:creationId xmlns:a16="http://schemas.microsoft.com/office/drawing/2014/main" id="{37662A4B-730F-D748-10E8-101828740561}"/>
              </a:ext>
            </a:extLst>
          </p:cNvPr>
          <p:cNvSpPr/>
          <p:nvPr/>
        </p:nvSpPr>
        <p:spPr>
          <a:xfrm>
            <a:off x="5927603" y="4346809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Anotación GO (Blast2GO)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Relación de mRNA y GO ID</a:t>
            </a:r>
          </a:p>
        </p:txBody>
      </p:sp>
      <p:sp>
        <p:nvSpPr>
          <p:cNvPr id="314" name="Rectángulo 313">
            <a:extLst>
              <a:ext uri="{FF2B5EF4-FFF2-40B4-BE49-F238E27FC236}">
                <a16:creationId xmlns:a16="http://schemas.microsoft.com/office/drawing/2014/main" id="{B9497E09-34B2-D34F-DC69-717C8A25D8E8}"/>
              </a:ext>
            </a:extLst>
          </p:cNvPr>
          <p:cNvSpPr/>
          <p:nvPr/>
        </p:nvSpPr>
        <p:spPr>
          <a:xfrm>
            <a:off x="5927603" y="60627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DESeq2 y </a:t>
            </a:r>
            <a:r>
              <a:rPr kumimoji="0" lang="es-ES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clusterProfiler</a:t>
            </a: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Análisis de enriquecimiento y por </a:t>
            </a: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clusters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funcionales</a:t>
            </a:r>
          </a:p>
        </p:txBody>
      </p:sp>
      <p:sp>
        <p:nvSpPr>
          <p:cNvPr id="315" name="Diagrama de flujo: datos 314">
            <a:extLst>
              <a:ext uri="{FF2B5EF4-FFF2-40B4-BE49-F238E27FC236}">
                <a16:creationId xmlns:a16="http://schemas.microsoft.com/office/drawing/2014/main" id="{E7CF7397-7863-1164-0DE7-D0699EDF6284}"/>
              </a:ext>
            </a:extLst>
          </p:cNvPr>
          <p:cNvSpPr/>
          <p:nvPr/>
        </p:nvSpPr>
        <p:spPr>
          <a:xfrm>
            <a:off x="3409659" y="2615358"/>
            <a:ext cx="1829656" cy="192692"/>
          </a:xfrm>
          <a:prstGeom prst="flowChartInputOutput">
            <a:avLst/>
          </a:prstGeom>
          <a:solidFill>
            <a:srgbClr val="FFDDD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mRNA</a:t>
            </a:r>
          </a:p>
        </p:txBody>
      </p:sp>
      <p:sp>
        <p:nvSpPr>
          <p:cNvPr id="316" name="Diagrama de flujo: datos 315">
            <a:extLst>
              <a:ext uri="{FF2B5EF4-FFF2-40B4-BE49-F238E27FC236}">
                <a16:creationId xmlns:a16="http://schemas.microsoft.com/office/drawing/2014/main" id="{7A13CDBF-2878-D0BA-8E7F-6C9495809D42}"/>
              </a:ext>
            </a:extLst>
          </p:cNvPr>
          <p:cNvSpPr/>
          <p:nvPr/>
        </p:nvSpPr>
        <p:spPr>
          <a:xfrm>
            <a:off x="3409659" y="1980445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secuencias</a:t>
            </a:r>
          </a:p>
        </p:txBody>
      </p:sp>
      <p:sp>
        <p:nvSpPr>
          <p:cNvPr id="317" name="Flecha: a la derecha 316">
            <a:extLst>
              <a:ext uri="{FF2B5EF4-FFF2-40B4-BE49-F238E27FC236}">
                <a16:creationId xmlns:a16="http://schemas.microsoft.com/office/drawing/2014/main" id="{643846FE-9F3A-7F5B-4595-9421892465C3}"/>
              </a:ext>
            </a:extLst>
          </p:cNvPr>
          <p:cNvSpPr/>
          <p:nvPr/>
        </p:nvSpPr>
        <p:spPr>
          <a:xfrm>
            <a:off x="5381359" y="2351394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8" name="Flecha: a la derecha 317">
            <a:extLst>
              <a:ext uri="{FF2B5EF4-FFF2-40B4-BE49-F238E27FC236}">
                <a16:creationId xmlns:a16="http://schemas.microsoft.com/office/drawing/2014/main" id="{850F872E-C762-A5D8-2860-B8BE0D8E9273}"/>
              </a:ext>
            </a:extLst>
          </p:cNvPr>
          <p:cNvSpPr/>
          <p:nvPr/>
        </p:nvSpPr>
        <p:spPr>
          <a:xfrm>
            <a:off x="9157799" y="2404291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Diagrama de flujo: datos 318">
            <a:extLst>
              <a:ext uri="{FF2B5EF4-FFF2-40B4-BE49-F238E27FC236}">
                <a16:creationId xmlns:a16="http://schemas.microsoft.com/office/drawing/2014/main" id="{BFB79C12-506E-196F-BF28-293A435F8FE3}"/>
              </a:ext>
            </a:extLst>
          </p:cNvPr>
          <p:cNvSpPr/>
          <p:nvPr/>
        </p:nvSpPr>
        <p:spPr>
          <a:xfrm>
            <a:off x="3356854" y="2201558"/>
            <a:ext cx="1935264" cy="385380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s-ES" sz="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r>
              <a:rPr kumimoji="0" lang="es-E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enriquecidos</a:t>
            </a:r>
          </a:p>
        </p:txBody>
      </p:sp>
      <p:sp>
        <p:nvSpPr>
          <p:cNvPr id="320" name="Diagrama de flujo: datos 319">
            <a:extLst>
              <a:ext uri="{FF2B5EF4-FFF2-40B4-BE49-F238E27FC236}">
                <a16:creationId xmlns:a16="http://schemas.microsoft.com/office/drawing/2014/main" id="{507F312A-3313-AEEF-046C-09E145269187}"/>
              </a:ext>
            </a:extLst>
          </p:cNvPr>
          <p:cNvSpPr/>
          <p:nvPr/>
        </p:nvSpPr>
        <p:spPr>
          <a:xfrm>
            <a:off x="3399582" y="2988230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targets</a:t>
            </a:r>
          </a:p>
        </p:txBody>
      </p:sp>
      <p:sp>
        <p:nvSpPr>
          <p:cNvPr id="321" name="Diagrama de flujo: datos 320">
            <a:extLst>
              <a:ext uri="{FF2B5EF4-FFF2-40B4-BE49-F238E27FC236}">
                <a16:creationId xmlns:a16="http://schemas.microsoft.com/office/drawing/2014/main" id="{95EF4771-5963-4B76-63AA-A9DF43A13DE6}"/>
              </a:ext>
            </a:extLst>
          </p:cNvPr>
          <p:cNvSpPr/>
          <p:nvPr/>
        </p:nvSpPr>
        <p:spPr>
          <a:xfrm>
            <a:off x="3409659" y="4543494"/>
            <a:ext cx="1829656" cy="192692"/>
          </a:xfrm>
          <a:prstGeom prst="flowChartInputOutput">
            <a:avLst/>
          </a:prstGeom>
          <a:solidFill>
            <a:srgbClr val="FFDDD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mRNA</a:t>
            </a:r>
          </a:p>
        </p:txBody>
      </p:sp>
      <p:sp>
        <p:nvSpPr>
          <p:cNvPr id="322" name="Flecha: a la derecha 321">
            <a:extLst>
              <a:ext uri="{FF2B5EF4-FFF2-40B4-BE49-F238E27FC236}">
                <a16:creationId xmlns:a16="http://schemas.microsoft.com/office/drawing/2014/main" id="{4BE17A8C-3338-5366-814F-E8559886998E}"/>
              </a:ext>
            </a:extLst>
          </p:cNvPr>
          <p:cNvSpPr/>
          <p:nvPr/>
        </p:nvSpPr>
        <p:spPr>
          <a:xfrm>
            <a:off x="5389172" y="3577019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3" name="Flecha: a la derecha 322">
            <a:extLst>
              <a:ext uri="{FF2B5EF4-FFF2-40B4-BE49-F238E27FC236}">
                <a16:creationId xmlns:a16="http://schemas.microsoft.com/office/drawing/2014/main" id="{618AED9B-3935-06B7-8F1C-08C2A5370DD3}"/>
              </a:ext>
            </a:extLst>
          </p:cNvPr>
          <p:cNvSpPr/>
          <p:nvPr/>
        </p:nvSpPr>
        <p:spPr>
          <a:xfrm>
            <a:off x="9152931" y="3577019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4" name="Flecha: a la derecha 323">
            <a:extLst>
              <a:ext uri="{FF2B5EF4-FFF2-40B4-BE49-F238E27FC236}">
                <a16:creationId xmlns:a16="http://schemas.microsoft.com/office/drawing/2014/main" id="{62049AD0-A267-BF79-DDDE-9E4A387AE7DD}"/>
              </a:ext>
            </a:extLst>
          </p:cNvPr>
          <p:cNvSpPr/>
          <p:nvPr/>
        </p:nvSpPr>
        <p:spPr>
          <a:xfrm>
            <a:off x="5380610" y="4577796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5" name="Flecha: a la derecha 324">
            <a:extLst>
              <a:ext uri="{FF2B5EF4-FFF2-40B4-BE49-F238E27FC236}">
                <a16:creationId xmlns:a16="http://schemas.microsoft.com/office/drawing/2014/main" id="{A6A0CCCC-1DA4-09B1-D069-BAA74B0F13DA}"/>
              </a:ext>
            </a:extLst>
          </p:cNvPr>
          <p:cNvSpPr/>
          <p:nvPr/>
        </p:nvSpPr>
        <p:spPr>
          <a:xfrm>
            <a:off x="9152633" y="4575970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6" name="Diagrama de flujo: datos 325">
            <a:extLst>
              <a:ext uri="{FF2B5EF4-FFF2-40B4-BE49-F238E27FC236}">
                <a16:creationId xmlns:a16="http://schemas.microsoft.com/office/drawing/2014/main" id="{C89D32E4-ED32-E71F-8D10-5EE9F1CE27FC}"/>
              </a:ext>
            </a:extLst>
          </p:cNvPr>
          <p:cNvSpPr/>
          <p:nvPr/>
        </p:nvSpPr>
        <p:spPr>
          <a:xfrm>
            <a:off x="9820968" y="4548155"/>
            <a:ext cx="1829656" cy="192692"/>
          </a:xfrm>
          <a:prstGeom prst="flowChartInputOutput">
            <a:avLst/>
          </a:prstGeom>
          <a:solidFill>
            <a:srgbClr val="FFFF9B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ID</a:t>
            </a:r>
          </a:p>
        </p:txBody>
      </p:sp>
      <p:sp>
        <p:nvSpPr>
          <p:cNvPr id="327" name="Diagrama de flujo: datos 326">
            <a:extLst>
              <a:ext uri="{FF2B5EF4-FFF2-40B4-BE49-F238E27FC236}">
                <a16:creationId xmlns:a16="http://schemas.microsoft.com/office/drawing/2014/main" id="{358D9DF4-0D23-34F4-FDE0-92A98AEEC302}"/>
              </a:ext>
            </a:extLst>
          </p:cNvPr>
          <p:cNvSpPr/>
          <p:nvPr/>
        </p:nvSpPr>
        <p:spPr>
          <a:xfrm>
            <a:off x="3346777" y="3424134"/>
            <a:ext cx="1935264" cy="385380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s-E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enriquecidos</a:t>
            </a:r>
          </a:p>
        </p:txBody>
      </p:sp>
      <p:sp>
        <p:nvSpPr>
          <p:cNvPr id="328" name="Diagrama de flujo: datos 327">
            <a:extLst>
              <a:ext uri="{FF2B5EF4-FFF2-40B4-BE49-F238E27FC236}">
                <a16:creationId xmlns:a16="http://schemas.microsoft.com/office/drawing/2014/main" id="{136CDF35-DDB2-F96A-417C-C5237A81A99B}"/>
              </a:ext>
            </a:extLst>
          </p:cNvPr>
          <p:cNvSpPr/>
          <p:nvPr/>
        </p:nvSpPr>
        <p:spPr>
          <a:xfrm>
            <a:off x="3399582" y="3834773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cuentas</a:t>
            </a:r>
          </a:p>
        </p:txBody>
      </p:sp>
      <p:sp>
        <p:nvSpPr>
          <p:cNvPr id="329" name="Diagrama de flujo: datos 328">
            <a:extLst>
              <a:ext uri="{FF2B5EF4-FFF2-40B4-BE49-F238E27FC236}">
                <a16:creationId xmlns:a16="http://schemas.microsoft.com/office/drawing/2014/main" id="{580DCF52-0B53-1394-F253-D3E162A65FB1}"/>
              </a:ext>
            </a:extLst>
          </p:cNvPr>
          <p:cNvSpPr/>
          <p:nvPr/>
        </p:nvSpPr>
        <p:spPr>
          <a:xfrm>
            <a:off x="3399582" y="3206182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secuencias</a:t>
            </a:r>
          </a:p>
        </p:txBody>
      </p:sp>
      <p:sp>
        <p:nvSpPr>
          <p:cNvPr id="330" name="Diagrama de flujo: datos 329">
            <a:extLst>
              <a:ext uri="{FF2B5EF4-FFF2-40B4-BE49-F238E27FC236}">
                <a16:creationId xmlns:a16="http://schemas.microsoft.com/office/drawing/2014/main" id="{57E77D05-50E5-20A8-BCBE-E571F2EB87BB}"/>
              </a:ext>
            </a:extLst>
          </p:cNvPr>
          <p:cNvSpPr/>
          <p:nvPr/>
        </p:nvSpPr>
        <p:spPr>
          <a:xfrm>
            <a:off x="3399582" y="4052725"/>
            <a:ext cx="1829656" cy="192692"/>
          </a:xfrm>
          <a:prstGeom prst="flowChartInputOutput">
            <a:avLst/>
          </a:prstGeom>
          <a:solidFill>
            <a:srgbClr val="FFDDD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mRNA</a:t>
            </a:r>
          </a:p>
        </p:txBody>
      </p:sp>
      <p:sp>
        <p:nvSpPr>
          <p:cNvPr id="331" name="Rectángulo 330">
            <a:extLst>
              <a:ext uri="{FF2B5EF4-FFF2-40B4-BE49-F238E27FC236}">
                <a16:creationId xmlns:a16="http://schemas.microsoft.com/office/drawing/2014/main" id="{B58D1BDD-D304-F088-51DC-B0A373C6C010}"/>
              </a:ext>
            </a:extLst>
          </p:cNvPr>
          <p:cNvSpPr/>
          <p:nvPr/>
        </p:nvSpPr>
        <p:spPr>
          <a:xfrm>
            <a:off x="5927603" y="5156838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GO.db</a:t>
            </a:r>
            <a:r>
              <a:rPr kumimoji="0" lang="es-E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ID a Términos GO</a:t>
            </a:r>
          </a:p>
        </p:txBody>
      </p:sp>
      <p:sp>
        <p:nvSpPr>
          <p:cNvPr id="332" name="Diagrama de flujo: datos 331">
            <a:extLst>
              <a:ext uri="{FF2B5EF4-FFF2-40B4-BE49-F238E27FC236}">
                <a16:creationId xmlns:a16="http://schemas.microsoft.com/office/drawing/2014/main" id="{9C4BC42C-0AEE-FAB8-4101-B81DBDBBF0AE}"/>
              </a:ext>
            </a:extLst>
          </p:cNvPr>
          <p:cNvSpPr/>
          <p:nvPr/>
        </p:nvSpPr>
        <p:spPr>
          <a:xfrm>
            <a:off x="3409659" y="5351464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ID</a:t>
            </a:r>
          </a:p>
        </p:txBody>
      </p:sp>
      <p:sp>
        <p:nvSpPr>
          <p:cNvPr id="333" name="Diagrama de flujo: datos 332">
            <a:extLst>
              <a:ext uri="{FF2B5EF4-FFF2-40B4-BE49-F238E27FC236}">
                <a16:creationId xmlns:a16="http://schemas.microsoft.com/office/drawing/2014/main" id="{3DA3A297-544F-D67D-EACF-FD3AEDFAD06D}"/>
              </a:ext>
            </a:extLst>
          </p:cNvPr>
          <p:cNvSpPr/>
          <p:nvPr/>
        </p:nvSpPr>
        <p:spPr>
          <a:xfrm>
            <a:off x="9820968" y="5336887"/>
            <a:ext cx="1829656" cy="192692"/>
          </a:xfrm>
          <a:prstGeom prst="flowChartInputOutput">
            <a:avLst/>
          </a:prstGeom>
          <a:solidFill>
            <a:srgbClr val="FFFF9B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</a:t>
            </a:r>
            <a:r>
              <a:rPr kumimoji="0" lang="es-E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</a:t>
            </a:r>
            <a:endParaRPr kumimoji="0" lang="es-E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4" name="Diagrama de flujo: datos 333">
            <a:extLst>
              <a:ext uri="{FF2B5EF4-FFF2-40B4-BE49-F238E27FC236}">
                <a16:creationId xmlns:a16="http://schemas.microsoft.com/office/drawing/2014/main" id="{1D832A3F-D26C-9591-D9CA-4C2E5C8615FE}"/>
              </a:ext>
            </a:extLst>
          </p:cNvPr>
          <p:cNvSpPr/>
          <p:nvPr/>
        </p:nvSpPr>
        <p:spPr>
          <a:xfrm>
            <a:off x="3409659" y="6173538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ID</a:t>
            </a:r>
          </a:p>
        </p:txBody>
      </p:sp>
      <p:sp>
        <p:nvSpPr>
          <p:cNvPr id="335" name="Diagrama de flujo: datos 334">
            <a:extLst>
              <a:ext uri="{FF2B5EF4-FFF2-40B4-BE49-F238E27FC236}">
                <a16:creationId xmlns:a16="http://schemas.microsoft.com/office/drawing/2014/main" id="{0923E5DE-2404-1D02-6A87-FECBDE81783B}"/>
              </a:ext>
            </a:extLst>
          </p:cNvPr>
          <p:cNvSpPr/>
          <p:nvPr/>
        </p:nvSpPr>
        <p:spPr>
          <a:xfrm>
            <a:off x="3409659" y="5945305"/>
            <a:ext cx="1829656" cy="192692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 </a:t>
            </a:r>
            <a:r>
              <a:rPr kumimoji="0" lang="es-E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</a:t>
            </a:r>
            <a:endParaRPr kumimoji="0" lang="es-E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6" name="Diagrama de flujo: datos 335">
            <a:extLst>
              <a:ext uri="{FF2B5EF4-FFF2-40B4-BE49-F238E27FC236}">
                <a16:creationId xmlns:a16="http://schemas.microsoft.com/office/drawing/2014/main" id="{94CF7A8B-E7CC-3A0D-D7A7-699DB333358A}"/>
              </a:ext>
            </a:extLst>
          </p:cNvPr>
          <p:cNvSpPr/>
          <p:nvPr/>
        </p:nvSpPr>
        <p:spPr>
          <a:xfrm>
            <a:off x="3356854" y="6401769"/>
            <a:ext cx="1935264" cy="385380"/>
          </a:xfrm>
          <a:prstGeom prst="flowChartInputOutpu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Cuentas inhibición mRNA</a:t>
            </a:r>
          </a:p>
        </p:txBody>
      </p:sp>
      <p:sp>
        <p:nvSpPr>
          <p:cNvPr id="337" name="Elipse 336">
            <a:extLst>
              <a:ext uri="{FF2B5EF4-FFF2-40B4-BE49-F238E27FC236}">
                <a16:creationId xmlns:a16="http://schemas.microsoft.com/office/drawing/2014/main" id="{94CFF4AB-F81E-51CA-B8F1-76EBE7B3A0C8}"/>
              </a:ext>
            </a:extLst>
          </p:cNvPr>
          <p:cNvSpPr/>
          <p:nvPr/>
        </p:nvSpPr>
        <p:spPr>
          <a:xfrm>
            <a:off x="9811460" y="413559"/>
            <a:ext cx="1848670" cy="186819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calidad</a:t>
            </a:r>
          </a:p>
        </p:txBody>
      </p:sp>
      <p:sp>
        <p:nvSpPr>
          <p:cNvPr id="338" name="Elipse 337">
            <a:extLst>
              <a:ext uri="{FF2B5EF4-FFF2-40B4-BE49-F238E27FC236}">
                <a16:creationId xmlns:a16="http://schemas.microsoft.com/office/drawing/2014/main" id="{B365F968-8CCC-4A0B-F6EC-FD522293B3D8}"/>
              </a:ext>
            </a:extLst>
          </p:cNvPr>
          <p:cNvSpPr/>
          <p:nvPr/>
        </p:nvSpPr>
        <p:spPr>
          <a:xfrm>
            <a:off x="9811460" y="653938"/>
            <a:ext cx="1848670" cy="186819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secuencias</a:t>
            </a:r>
          </a:p>
        </p:txBody>
      </p:sp>
      <p:sp>
        <p:nvSpPr>
          <p:cNvPr id="339" name="Elipse 338">
            <a:extLst>
              <a:ext uri="{FF2B5EF4-FFF2-40B4-BE49-F238E27FC236}">
                <a16:creationId xmlns:a16="http://schemas.microsoft.com/office/drawing/2014/main" id="{8929EB50-C1F0-9DCE-7CD5-A77A381EFDF2}"/>
              </a:ext>
            </a:extLst>
          </p:cNvPr>
          <p:cNvSpPr/>
          <p:nvPr/>
        </p:nvSpPr>
        <p:spPr>
          <a:xfrm>
            <a:off x="9811460" y="894318"/>
            <a:ext cx="1848670" cy="186819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cuentas</a:t>
            </a:r>
          </a:p>
        </p:txBody>
      </p:sp>
      <p:sp>
        <p:nvSpPr>
          <p:cNvPr id="340" name="Elipse 339">
            <a:extLst>
              <a:ext uri="{FF2B5EF4-FFF2-40B4-BE49-F238E27FC236}">
                <a16:creationId xmlns:a16="http://schemas.microsoft.com/office/drawing/2014/main" id="{4CA9BAD0-15F7-829D-00DB-1202D3314D59}"/>
              </a:ext>
            </a:extLst>
          </p:cNvPr>
          <p:cNvSpPr/>
          <p:nvPr/>
        </p:nvSpPr>
        <p:spPr>
          <a:xfrm>
            <a:off x="9811460" y="1279623"/>
            <a:ext cx="1848670" cy="440934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s-E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enriquecidos</a:t>
            </a:r>
          </a:p>
        </p:txBody>
      </p:sp>
      <p:sp>
        <p:nvSpPr>
          <p:cNvPr id="341" name="Elipse 340">
            <a:extLst>
              <a:ext uri="{FF2B5EF4-FFF2-40B4-BE49-F238E27FC236}">
                <a16:creationId xmlns:a16="http://schemas.microsoft.com/office/drawing/2014/main" id="{D2A4AA1C-398D-01A3-C6AC-BC025A147824}"/>
              </a:ext>
            </a:extLst>
          </p:cNvPr>
          <p:cNvSpPr/>
          <p:nvPr/>
        </p:nvSpPr>
        <p:spPr>
          <a:xfrm>
            <a:off x="9811460" y="2375642"/>
            <a:ext cx="1848670" cy="186819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targets</a:t>
            </a:r>
          </a:p>
        </p:txBody>
      </p:sp>
      <p:sp>
        <p:nvSpPr>
          <p:cNvPr id="342" name="Elipse 341">
            <a:extLst>
              <a:ext uri="{FF2B5EF4-FFF2-40B4-BE49-F238E27FC236}">
                <a16:creationId xmlns:a16="http://schemas.microsoft.com/office/drawing/2014/main" id="{CF53DE22-E64B-5706-3349-93370E0B1ADD}"/>
              </a:ext>
            </a:extLst>
          </p:cNvPr>
          <p:cNvSpPr/>
          <p:nvPr/>
        </p:nvSpPr>
        <p:spPr>
          <a:xfrm>
            <a:off x="9811460" y="3194007"/>
            <a:ext cx="1848670" cy="440934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Diferencias </a:t>
            </a:r>
            <a:r>
              <a:rPr kumimoji="0" lang="es-E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 </a:t>
            </a:r>
            <a:r>
              <a:rPr kumimoji="0" lang="es-E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3" name="Elipse 342">
            <a:extLst>
              <a:ext uri="{FF2B5EF4-FFF2-40B4-BE49-F238E27FC236}">
                <a16:creationId xmlns:a16="http://schemas.microsoft.com/office/drawing/2014/main" id="{1550063D-0052-E8E5-74C9-1CFD4C663E42}"/>
              </a:ext>
            </a:extLst>
          </p:cNvPr>
          <p:cNvSpPr/>
          <p:nvPr/>
        </p:nvSpPr>
        <p:spPr>
          <a:xfrm>
            <a:off x="9811460" y="3659082"/>
            <a:ext cx="1848670" cy="440934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Cuentas inhibición mRNA</a:t>
            </a:r>
          </a:p>
        </p:txBody>
      </p:sp>
      <p:sp>
        <p:nvSpPr>
          <p:cNvPr id="344" name="Elipse 343">
            <a:extLst>
              <a:ext uri="{FF2B5EF4-FFF2-40B4-BE49-F238E27FC236}">
                <a16:creationId xmlns:a16="http://schemas.microsoft.com/office/drawing/2014/main" id="{5B7CCD76-6E39-C95D-CDE5-F0AE9C73DBDD}"/>
              </a:ext>
            </a:extLst>
          </p:cNvPr>
          <p:cNvSpPr/>
          <p:nvPr/>
        </p:nvSpPr>
        <p:spPr>
          <a:xfrm>
            <a:off x="9811460" y="6349923"/>
            <a:ext cx="1848670" cy="440934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Clusters</a:t>
            </a: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 inhibidos</a:t>
            </a:r>
          </a:p>
        </p:txBody>
      </p:sp>
      <p:sp>
        <p:nvSpPr>
          <p:cNvPr id="345" name="Elipse 344">
            <a:extLst>
              <a:ext uri="{FF2B5EF4-FFF2-40B4-BE49-F238E27FC236}">
                <a16:creationId xmlns:a16="http://schemas.microsoft.com/office/drawing/2014/main" id="{B1468A9F-31A4-446A-0B8F-DC005E7F6DBA}"/>
              </a:ext>
            </a:extLst>
          </p:cNvPr>
          <p:cNvSpPr/>
          <p:nvPr/>
        </p:nvSpPr>
        <p:spPr>
          <a:xfrm>
            <a:off x="9811460" y="5882024"/>
            <a:ext cx="1848670" cy="440934"/>
          </a:xfrm>
          <a:prstGeom prst="ellipse">
            <a:avLst/>
          </a:prstGeom>
          <a:solidFill>
            <a:srgbClr val="FFCB6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Inhibición mRNA enriquecidas</a:t>
            </a:r>
          </a:p>
        </p:txBody>
      </p:sp>
      <p:sp>
        <p:nvSpPr>
          <p:cNvPr id="346" name="Flecha: a la derecha 345">
            <a:extLst>
              <a:ext uri="{FF2B5EF4-FFF2-40B4-BE49-F238E27FC236}">
                <a16:creationId xmlns:a16="http://schemas.microsoft.com/office/drawing/2014/main" id="{FC725715-CEC0-F227-AD6D-36E4722C193B}"/>
              </a:ext>
            </a:extLst>
          </p:cNvPr>
          <p:cNvSpPr/>
          <p:nvPr/>
        </p:nvSpPr>
        <p:spPr>
          <a:xfrm>
            <a:off x="5384957" y="5383940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Flecha: a la derecha 346">
            <a:extLst>
              <a:ext uri="{FF2B5EF4-FFF2-40B4-BE49-F238E27FC236}">
                <a16:creationId xmlns:a16="http://schemas.microsoft.com/office/drawing/2014/main" id="{1E1439A5-0018-9BF2-8100-FCC0200A89DE}"/>
              </a:ext>
            </a:extLst>
          </p:cNvPr>
          <p:cNvSpPr/>
          <p:nvPr/>
        </p:nvSpPr>
        <p:spPr>
          <a:xfrm>
            <a:off x="9164686" y="5369362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Flecha: a la derecha 347">
            <a:extLst>
              <a:ext uri="{FF2B5EF4-FFF2-40B4-BE49-F238E27FC236}">
                <a16:creationId xmlns:a16="http://schemas.microsoft.com/office/drawing/2014/main" id="{03F7448A-CEB1-A4B8-9E10-5A1FC0258034}"/>
              </a:ext>
            </a:extLst>
          </p:cNvPr>
          <p:cNvSpPr/>
          <p:nvPr/>
        </p:nvSpPr>
        <p:spPr>
          <a:xfrm>
            <a:off x="5385368" y="6285976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Flecha: a la derecha 348">
            <a:extLst>
              <a:ext uri="{FF2B5EF4-FFF2-40B4-BE49-F238E27FC236}">
                <a16:creationId xmlns:a16="http://schemas.microsoft.com/office/drawing/2014/main" id="{3EBC2296-5D99-AFE4-E7AE-6A0F595297E6}"/>
              </a:ext>
            </a:extLst>
          </p:cNvPr>
          <p:cNvSpPr/>
          <p:nvPr/>
        </p:nvSpPr>
        <p:spPr>
          <a:xfrm>
            <a:off x="9146415" y="6280068"/>
            <a:ext cx="504517" cy="127741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0" name="Conector: angular 349">
            <a:extLst>
              <a:ext uri="{FF2B5EF4-FFF2-40B4-BE49-F238E27FC236}">
                <a16:creationId xmlns:a16="http://schemas.microsoft.com/office/drawing/2014/main" id="{F6AAA34D-6A0A-3986-EB79-33CA9016C549}"/>
              </a:ext>
            </a:extLst>
          </p:cNvPr>
          <p:cNvCxnSpPr>
            <a:stCxn id="339" idx="4"/>
            <a:endCxn id="307" idx="1"/>
          </p:cNvCxnSpPr>
          <p:nvPr/>
        </p:nvCxnSpPr>
        <p:spPr>
          <a:xfrm rot="5400000">
            <a:off x="7374507" y="-1968881"/>
            <a:ext cx="311270" cy="6411307"/>
          </a:xfrm>
          <a:prstGeom prst="bentConnector3">
            <a:avLst>
              <a:gd name="adj1" fmla="val 19196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1" name="Conector: angular 350">
            <a:extLst>
              <a:ext uri="{FF2B5EF4-FFF2-40B4-BE49-F238E27FC236}">
                <a16:creationId xmlns:a16="http://schemas.microsoft.com/office/drawing/2014/main" id="{6B8FE8D7-8F4F-A5FA-A16D-BFBAA14C78E2}"/>
              </a:ext>
            </a:extLst>
          </p:cNvPr>
          <p:cNvCxnSpPr>
            <a:cxnSpLocks/>
            <a:stCxn id="338" idx="6"/>
            <a:endCxn id="316" idx="2"/>
          </p:cNvCxnSpPr>
          <p:nvPr/>
        </p:nvCxnSpPr>
        <p:spPr>
          <a:xfrm flipH="1">
            <a:off x="3592625" y="747348"/>
            <a:ext cx="8067504" cy="1329443"/>
          </a:xfrm>
          <a:prstGeom prst="bentConnector5">
            <a:avLst>
              <a:gd name="adj1" fmla="val -2686"/>
              <a:gd name="adj2" fmla="val 87753"/>
              <a:gd name="adj3" fmla="val 104660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2" name="Conector: angular 351">
            <a:extLst>
              <a:ext uri="{FF2B5EF4-FFF2-40B4-BE49-F238E27FC236}">
                <a16:creationId xmlns:a16="http://schemas.microsoft.com/office/drawing/2014/main" id="{6179FFA9-F01C-F1BC-7EE6-81B408543915}"/>
              </a:ext>
            </a:extLst>
          </p:cNvPr>
          <p:cNvCxnSpPr>
            <a:cxnSpLocks/>
            <a:stCxn id="340" idx="4"/>
            <a:endCxn id="319" idx="2"/>
          </p:cNvCxnSpPr>
          <p:nvPr/>
        </p:nvCxnSpPr>
        <p:spPr>
          <a:xfrm rot="5400000">
            <a:off x="6806243" y="-1535304"/>
            <a:ext cx="673690" cy="7185414"/>
          </a:xfrm>
          <a:prstGeom prst="bentConnector4">
            <a:avLst>
              <a:gd name="adj1" fmla="val 19688"/>
              <a:gd name="adj2" fmla="val 106340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3" name="Conector: angular 352">
            <a:extLst>
              <a:ext uri="{FF2B5EF4-FFF2-40B4-BE49-F238E27FC236}">
                <a16:creationId xmlns:a16="http://schemas.microsoft.com/office/drawing/2014/main" id="{7AFA886A-1F6A-DD6D-88E1-3D6A498B00CD}"/>
              </a:ext>
            </a:extLst>
          </p:cNvPr>
          <p:cNvCxnSpPr>
            <a:cxnSpLocks/>
            <a:stCxn id="339" idx="4"/>
            <a:endCxn id="328" idx="2"/>
          </p:cNvCxnSpPr>
          <p:nvPr/>
        </p:nvCxnSpPr>
        <p:spPr>
          <a:xfrm rot="5400000">
            <a:off x="5734181" y="-1070496"/>
            <a:ext cx="2849982" cy="7153246"/>
          </a:xfrm>
          <a:prstGeom prst="bentConnector4">
            <a:avLst>
              <a:gd name="adj1" fmla="val 2052"/>
              <a:gd name="adj2" fmla="val 108224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4" name="Conector: angular 353">
            <a:extLst>
              <a:ext uri="{FF2B5EF4-FFF2-40B4-BE49-F238E27FC236}">
                <a16:creationId xmlns:a16="http://schemas.microsoft.com/office/drawing/2014/main" id="{E3A8DA57-F282-947A-D606-581163174286}"/>
              </a:ext>
            </a:extLst>
          </p:cNvPr>
          <p:cNvCxnSpPr>
            <a:cxnSpLocks/>
            <a:stCxn id="340" idx="4"/>
            <a:endCxn id="327" idx="2"/>
          </p:cNvCxnSpPr>
          <p:nvPr/>
        </p:nvCxnSpPr>
        <p:spPr>
          <a:xfrm rot="5400000">
            <a:off x="6189917" y="-929056"/>
            <a:ext cx="1896266" cy="7195491"/>
          </a:xfrm>
          <a:prstGeom prst="bentConnector4">
            <a:avLst>
              <a:gd name="adj1" fmla="val 6997"/>
              <a:gd name="adj2" fmla="val 106086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5" name="Conector: angular 354">
            <a:extLst>
              <a:ext uri="{FF2B5EF4-FFF2-40B4-BE49-F238E27FC236}">
                <a16:creationId xmlns:a16="http://schemas.microsoft.com/office/drawing/2014/main" id="{95980CBE-E39C-3E2A-3B5F-03EA115CD079}"/>
              </a:ext>
            </a:extLst>
          </p:cNvPr>
          <p:cNvCxnSpPr>
            <a:cxnSpLocks/>
            <a:stCxn id="341" idx="4"/>
            <a:endCxn id="320" idx="2"/>
          </p:cNvCxnSpPr>
          <p:nvPr/>
        </p:nvCxnSpPr>
        <p:spPr>
          <a:xfrm rot="5400000">
            <a:off x="6898114" y="-753105"/>
            <a:ext cx="522115" cy="7153246"/>
          </a:xfrm>
          <a:prstGeom prst="bentConnector4">
            <a:avLst>
              <a:gd name="adj1" fmla="val 62580"/>
              <a:gd name="adj2" fmla="val 103030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6" name="Conector: angular 355">
            <a:extLst>
              <a:ext uri="{FF2B5EF4-FFF2-40B4-BE49-F238E27FC236}">
                <a16:creationId xmlns:a16="http://schemas.microsoft.com/office/drawing/2014/main" id="{E47020F2-1F03-578A-F1DD-A48CED21144F}"/>
              </a:ext>
            </a:extLst>
          </p:cNvPr>
          <p:cNvCxnSpPr>
            <a:cxnSpLocks/>
            <a:stCxn id="338" idx="6"/>
            <a:endCxn id="329" idx="2"/>
          </p:cNvCxnSpPr>
          <p:nvPr/>
        </p:nvCxnSpPr>
        <p:spPr>
          <a:xfrm flipH="1">
            <a:off x="3582548" y="747348"/>
            <a:ext cx="8077581" cy="2555180"/>
          </a:xfrm>
          <a:prstGeom prst="bentConnector5">
            <a:avLst>
              <a:gd name="adj1" fmla="val -2683"/>
              <a:gd name="adj2" fmla="val 45722"/>
              <a:gd name="adj3" fmla="val 104654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7" name="Conector: angular 356">
            <a:extLst>
              <a:ext uri="{FF2B5EF4-FFF2-40B4-BE49-F238E27FC236}">
                <a16:creationId xmlns:a16="http://schemas.microsoft.com/office/drawing/2014/main" id="{A5D9F302-7694-9E9D-2F64-0942697A1718}"/>
              </a:ext>
            </a:extLst>
          </p:cNvPr>
          <p:cNvCxnSpPr>
            <a:cxnSpLocks/>
            <a:stCxn id="326" idx="4"/>
            <a:endCxn id="332" idx="2"/>
          </p:cNvCxnSpPr>
          <p:nvPr/>
        </p:nvCxnSpPr>
        <p:spPr>
          <a:xfrm rot="5400000">
            <a:off x="6810730" y="1522743"/>
            <a:ext cx="706963" cy="7143171"/>
          </a:xfrm>
          <a:prstGeom prst="bentConnector4">
            <a:avLst>
              <a:gd name="adj1" fmla="val 43186"/>
              <a:gd name="adj2" fmla="val 106501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8" name="Conector: angular 357">
            <a:extLst>
              <a:ext uri="{FF2B5EF4-FFF2-40B4-BE49-F238E27FC236}">
                <a16:creationId xmlns:a16="http://schemas.microsoft.com/office/drawing/2014/main" id="{D0E8FA61-2A9B-C972-0F45-0CA621709210}"/>
              </a:ext>
            </a:extLst>
          </p:cNvPr>
          <p:cNvCxnSpPr>
            <a:cxnSpLocks/>
            <a:stCxn id="326" idx="4"/>
            <a:endCxn id="334" idx="2"/>
          </p:cNvCxnSpPr>
          <p:nvPr/>
        </p:nvCxnSpPr>
        <p:spPr>
          <a:xfrm rot="5400000">
            <a:off x="6399693" y="1933780"/>
            <a:ext cx="1529036" cy="7143171"/>
          </a:xfrm>
          <a:prstGeom prst="bentConnector4">
            <a:avLst>
              <a:gd name="adj1" fmla="val 19807"/>
              <a:gd name="adj2" fmla="val 106501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59" name="Conector: angular 358">
            <a:extLst>
              <a:ext uri="{FF2B5EF4-FFF2-40B4-BE49-F238E27FC236}">
                <a16:creationId xmlns:a16="http://schemas.microsoft.com/office/drawing/2014/main" id="{AADA2883-0B6B-E682-66E1-A21F6DFAB700}"/>
              </a:ext>
            </a:extLst>
          </p:cNvPr>
          <p:cNvCxnSpPr>
            <a:cxnSpLocks/>
            <a:stCxn id="333" idx="4"/>
            <a:endCxn id="335" idx="2"/>
          </p:cNvCxnSpPr>
          <p:nvPr/>
        </p:nvCxnSpPr>
        <p:spPr>
          <a:xfrm rot="5400000">
            <a:off x="6908176" y="2214029"/>
            <a:ext cx="512071" cy="7143171"/>
          </a:xfrm>
          <a:prstGeom prst="bentConnector4">
            <a:avLst>
              <a:gd name="adj1" fmla="val 56976"/>
              <a:gd name="adj2" fmla="val 105263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60" name="Conector: angular 359">
            <a:extLst>
              <a:ext uri="{FF2B5EF4-FFF2-40B4-BE49-F238E27FC236}">
                <a16:creationId xmlns:a16="http://schemas.microsoft.com/office/drawing/2014/main" id="{A06C6541-5C84-6CD8-5E7D-9614D460D5A5}"/>
              </a:ext>
            </a:extLst>
          </p:cNvPr>
          <p:cNvCxnSpPr>
            <a:cxnSpLocks/>
            <a:stCxn id="343" idx="4"/>
            <a:endCxn id="336" idx="2"/>
          </p:cNvCxnSpPr>
          <p:nvPr/>
        </p:nvCxnSpPr>
        <p:spPr>
          <a:xfrm rot="5400000">
            <a:off x="5895868" y="1754531"/>
            <a:ext cx="2494443" cy="7185414"/>
          </a:xfrm>
          <a:prstGeom prst="bentConnector4">
            <a:avLst>
              <a:gd name="adj1" fmla="val 7460"/>
              <a:gd name="adj2" fmla="val 107448"/>
            </a:avLst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361" name="Rectángulo 360">
            <a:extLst>
              <a:ext uri="{FF2B5EF4-FFF2-40B4-BE49-F238E27FC236}">
                <a16:creationId xmlns:a16="http://schemas.microsoft.com/office/drawing/2014/main" id="{12C77415-F0AB-B55C-3523-C62910C5FAA2}"/>
              </a:ext>
            </a:extLst>
          </p:cNvPr>
          <p:cNvSpPr/>
          <p:nvPr/>
        </p:nvSpPr>
        <p:spPr>
          <a:xfrm>
            <a:off x="2916640" y="16480"/>
            <a:ext cx="9244567" cy="30478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CuadroTexto 361">
            <a:extLst>
              <a:ext uri="{FF2B5EF4-FFF2-40B4-BE49-F238E27FC236}">
                <a16:creationId xmlns:a16="http://schemas.microsoft.com/office/drawing/2014/main" id="{59029E86-4EC9-C327-BB22-2E78275A2396}"/>
              </a:ext>
            </a:extLst>
          </p:cNvPr>
          <p:cNvSpPr txBox="1"/>
          <p:nvPr/>
        </p:nvSpPr>
        <p:spPr>
          <a:xfrm>
            <a:off x="3911197" y="2247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63" name="CuadroTexto 362">
            <a:extLst>
              <a:ext uri="{FF2B5EF4-FFF2-40B4-BE49-F238E27FC236}">
                <a16:creationId xmlns:a16="http://schemas.microsoft.com/office/drawing/2014/main" id="{9715272F-24BA-EBA0-3AD6-266B1257E07D}"/>
              </a:ext>
            </a:extLst>
          </p:cNvPr>
          <p:cNvSpPr txBox="1"/>
          <p:nvPr/>
        </p:nvSpPr>
        <p:spPr>
          <a:xfrm>
            <a:off x="6911983" y="22472"/>
            <a:ext cx="111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364" name="CuadroTexto 363">
            <a:extLst>
              <a:ext uri="{FF2B5EF4-FFF2-40B4-BE49-F238E27FC236}">
                <a16:creationId xmlns:a16="http://schemas.microsoft.com/office/drawing/2014/main" id="{5601D202-14B4-5DCE-3DCD-66080542D60D}"/>
              </a:ext>
            </a:extLst>
          </p:cNvPr>
          <p:cNvSpPr txBox="1"/>
          <p:nvPr/>
        </p:nvSpPr>
        <p:spPr>
          <a:xfrm>
            <a:off x="10203304" y="2247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66" name="Elipse 365">
            <a:extLst>
              <a:ext uri="{FF2B5EF4-FFF2-40B4-BE49-F238E27FC236}">
                <a16:creationId xmlns:a16="http://schemas.microsoft.com/office/drawing/2014/main" id="{88C17B8D-E2E2-C83B-195E-DCABC84ACE15}"/>
              </a:ext>
            </a:extLst>
          </p:cNvPr>
          <p:cNvSpPr/>
          <p:nvPr/>
        </p:nvSpPr>
        <p:spPr>
          <a:xfrm>
            <a:off x="459761" y="1426574"/>
            <a:ext cx="1366461" cy="517086"/>
          </a:xfrm>
          <a:prstGeom prst="ellipse">
            <a:avLst/>
          </a:prstGeom>
          <a:solidFill>
            <a:srgbClr val="FF818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RNA-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7" name="Rectángulo: esquinas redondeadas 366">
            <a:extLst>
              <a:ext uri="{FF2B5EF4-FFF2-40B4-BE49-F238E27FC236}">
                <a16:creationId xmlns:a16="http://schemas.microsoft.com/office/drawing/2014/main" id="{271BF194-82FB-6061-3D2D-6CF45CF0A766}"/>
              </a:ext>
            </a:extLst>
          </p:cNvPr>
          <p:cNvSpPr/>
          <p:nvPr/>
        </p:nvSpPr>
        <p:spPr>
          <a:xfrm>
            <a:off x="480855" y="2291850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NFE 1 y 2</a:t>
            </a:r>
          </a:p>
        </p:txBody>
      </p:sp>
      <p:sp>
        <p:nvSpPr>
          <p:cNvPr id="369" name="Rectángulo: esquinas redondeadas 368">
            <a:extLst>
              <a:ext uri="{FF2B5EF4-FFF2-40B4-BE49-F238E27FC236}">
                <a16:creationId xmlns:a16="http://schemas.microsoft.com/office/drawing/2014/main" id="{5E7267A6-90CC-F667-87C9-098805D446FF}"/>
              </a:ext>
            </a:extLst>
          </p:cNvPr>
          <p:cNvSpPr/>
          <p:nvPr/>
        </p:nvSpPr>
        <p:spPr>
          <a:xfrm>
            <a:off x="480855" y="2695582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ED0 1 y 2</a:t>
            </a:r>
          </a:p>
        </p:txBody>
      </p:sp>
      <p:sp>
        <p:nvSpPr>
          <p:cNvPr id="370" name="Rectángulo: esquinas redondeadas 369">
            <a:extLst>
              <a:ext uri="{FF2B5EF4-FFF2-40B4-BE49-F238E27FC236}">
                <a16:creationId xmlns:a16="http://schemas.microsoft.com/office/drawing/2014/main" id="{7694A0E9-7072-FCCD-E9D0-FA557966B80B}"/>
              </a:ext>
            </a:extLst>
          </p:cNvPr>
          <p:cNvSpPr/>
          <p:nvPr/>
        </p:nvSpPr>
        <p:spPr>
          <a:xfrm>
            <a:off x="480855" y="3099314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ED1 1 y 2</a:t>
            </a:r>
          </a:p>
        </p:txBody>
      </p:sp>
      <p:sp>
        <p:nvSpPr>
          <p:cNvPr id="371" name="Rectángulo: esquinas redondeadas 370">
            <a:extLst>
              <a:ext uri="{FF2B5EF4-FFF2-40B4-BE49-F238E27FC236}">
                <a16:creationId xmlns:a16="http://schemas.microsoft.com/office/drawing/2014/main" id="{7C3C83BD-9C8B-E04E-2B1A-11819848073E}"/>
              </a:ext>
            </a:extLst>
          </p:cNvPr>
          <p:cNvSpPr/>
          <p:nvPr/>
        </p:nvSpPr>
        <p:spPr>
          <a:xfrm>
            <a:off x="480855" y="3503046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ED2 1 y 2</a:t>
            </a:r>
          </a:p>
        </p:txBody>
      </p:sp>
      <p:sp>
        <p:nvSpPr>
          <p:cNvPr id="372" name="Rectángulo: esquinas redondeadas 371">
            <a:extLst>
              <a:ext uri="{FF2B5EF4-FFF2-40B4-BE49-F238E27FC236}">
                <a16:creationId xmlns:a16="http://schemas.microsoft.com/office/drawing/2014/main" id="{24E5C5BC-E44F-55E1-D92A-42122ABA2545}"/>
              </a:ext>
            </a:extLst>
          </p:cNvPr>
          <p:cNvSpPr/>
          <p:nvPr/>
        </p:nvSpPr>
        <p:spPr>
          <a:xfrm>
            <a:off x="480855" y="3906778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ED6 1 y 2</a:t>
            </a:r>
          </a:p>
        </p:txBody>
      </p:sp>
      <p:sp>
        <p:nvSpPr>
          <p:cNvPr id="373" name="Rectángulo: esquinas redondeadas 372">
            <a:extLst>
              <a:ext uri="{FF2B5EF4-FFF2-40B4-BE49-F238E27FC236}">
                <a16:creationId xmlns:a16="http://schemas.microsoft.com/office/drawing/2014/main" id="{D2063949-ED9B-70EC-BDDC-D2451198D038}"/>
              </a:ext>
            </a:extLst>
          </p:cNvPr>
          <p:cNvSpPr/>
          <p:nvPr/>
        </p:nvSpPr>
        <p:spPr>
          <a:xfrm>
            <a:off x="480855" y="4310510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ED13 1 y 2</a:t>
            </a:r>
          </a:p>
        </p:txBody>
      </p:sp>
      <p:sp>
        <p:nvSpPr>
          <p:cNvPr id="374" name="Rectángulo: esquinas redondeadas 373">
            <a:extLst>
              <a:ext uri="{FF2B5EF4-FFF2-40B4-BE49-F238E27FC236}">
                <a16:creationId xmlns:a16="http://schemas.microsoft.com/office/drawing/2014/main" id="{91544240-C6DE-2EEC-917C-2F90388000FA}"/>
              </a:ext>
            </a:extLst>
          </p:cNvPr>
          <p:cNvSpPr/>
          <p:nvPr/>
        </p:nvSpPr>
        <p:spPr>
          <a:xfrm>
            <a:off x="480855" y="4714242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 1 y 2</a:t>
            </a:r>
          </a:p>
        </p:txBody>
      </p:sp>
      <p:sp>
        <p:nvSpPr>
          <p:cNvPr id="375" name="Rectángulo: esquinas redondeadas 374">
            <a:extLst>
              <a:ext uri="{FF2B5EF4-FFF2-40B4-BE49-F238E27FC236}">
                <a16:creationId xmlns:a16="http://schemas.microsoft.com/office/drawing/2014/main" id="{BE21621A-32AF-C6FC-CED6-B3068D0A1127}"/>
              </a:ext>
            </a:extLst>
          </p:cNvPr>
          <p:cNvSpPr/>
          <p:nvPr/>
        </p:nvSpPr>
        <p:spPr>
          <a:xfrm>
            <a:off x="480855" y="5117974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N3 1 y 2</a:t>
            </a:r>
          </a:p>
        </p:txBody>
      </p:sp>
      <p:sp>
        <p:nvSpPr>
          <p:cNvPr id="376" name="Rectángulo: esquinas redondeadas 375">
            <a:extLst>
              <a:ext uri="{FF2B5EF4-FFF2-40B4-BE49-F238E27FC236}">
                <a16:creationId xmlns:a16="http://schemas.microsoft.com/office/drawing/2014/main" id="{84EA3903-0541-9A0F-EFCF-DA43495480BA}"/>
              </a:ext>
            </a:extLst>
          </p:cNvPr>
          <p:cNvSpPr/>
          <p:nvPr/>
        </p:nvSpPr>
        <p:spPr>
          <a:xfrm>
            <a:off x="480855" y="5521706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 1 y 2</a:t>
            </a:r>
          </a:p>
        </p:txBody>
      </p:sp>
      <p:sp>
        <p:nvSpPr>
          <p:cNvPr id="377" name="Rectángulo: esquinas redondeadas 376">
            <a:extLst>
              <a:ext uri="{FF2B5EF4-FFF2-40B4-BE49-F238E27FC236}">
                <a16:creationId xmlns:a16="http://schemas.microsoft.com/office/drawing/2014/main" id="{679F7DD1-704C-45E9-E26F-8FF54F94ECFE}"/>
              </a:ext>
            </a:extLst>
          </p:cNvPr>
          <p:cNvSpPr/>
          <p:nvPr/>
        </p:nvSpPr>
        <p:spPr>
          <a:xfrm>
            <a:off x="480855" y="5925438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N6 1 y 2</a:t>
            </a:r>
          </a:p>
        </p:txBody>
      </p:sp>
      <p:sp>
        <p:nvSpPr>
          <p:cNvPr id="378" name="Rectángulo: esquinas redondeadas 377">
            <a:extLst>
              <a:ext uri="{FF2B5EF4-FFF2-40B4-BE49-F238E27FC236}">
                <a16:creationId xmlns:a16="http://schemas.microsoft.com/office/drawing/2014/main" id="{8EAAB2B1-7991-2C18-C926-B542004A44AF}"/>
              </a:ext>
            </a:extLst>
          </p:cNvPr>
          <p:cNvSpPr/>
          <p:nvPr/>
        </p:nvSpPr>
        <p:spPr>
          <a:xfrm>
            <a:off x="480855" y="6329171"/>
            <a:ext cx="1239718" cy="30378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Adulto 1 y 2</a:t>
            </a:r>
          </a:p>
        </p:txBody>
      </p:sp>
      <p:sp>
        <p:nvSpPr>
          <p:cNvPr id="379" name="Cerrar llave 378">
            <a:extLst>
              <a:ext uri="{FF2B5EF4-FFF2-40B4-BE49-F238E27FC236}">
                <a16:creationId xmlns:a16="http://schemas.microsoft.com/office/drawing/2014/main" id="{BDA51F8A-E325-D748-7C43-B26446D2255A}"/>
              </a:ext>
            </a:extLst>
          </p:cNvPr>
          <p:cNvSpPr/>
          <p:nvPr/>
        </p:nvSpPr>
        <p:spPr>
          <a:xfrm>
            <a:off x="1720573" y="2274887"/>
            <a:ext cx="130645" cy="3412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0" name="Cerrar llave 379">
            <a:extLst>
              <a:ext uri="{FF2B5EF4-FFF2-40B4-BE49-F238E27FC236}">
                <a16:creationId xmlns:a16="http://schemas.microsoft.com/office/drawing/2014/main" id="{BF76EE07-D8D0-5C57-7928-577E5A8DDAFB}"/>
              </a:ext>
            </a:extLst>
          </p:cNvPr>
          <p:cNvSpPr/>
          <p:nvPr/>
        </p:nvSpPr>
        <p:spPr>
          <a:xfrm>
            <a:off x="1720572" y="2658035"/>
            <a:ext cx="130645" cy="19789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1" name="Cerrar llave 380">
            <a:extLst>
              <a:ext uri="{FF2B5EF4-FFF2-40B4-BE49-F238E27FC236}">
                <a16:creationId xmlns:a16="http://schemas.microsoft.com/office/drawing/2014/main" id="{DF3038BB-EC25-CF50-82FA-8324D7B48935}"/>
              </a:ext>
            </a:extLst>
          </p:cNvPr>
          <p:cNvSpPr/>
          <p:nvPr/>
        </p:nvSpPr>
        <p:spPr>
          <a:xfrm>
            <a:off x="1719884" y="4696541"/>
            <a:ext cx="130645" cy="15485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2" name="Cerrar llave 381">
            <a:extLst>
              <a:ext uri="{FF2B5EF4-FFF2-40B4-BE49-F238E27FC236}">
                <a16:creationId xmlns:a16="http://schemas.microsoft.com/office/drawing/2014/main" id="{1FC1E5D8-68E6-B18C-5004-A5F1E76047E1}"/>
              </a:ext>
            </a:extLst>
          </p:cNvPr>
          <p:cNvSpPr/>
          <p:nvPr/>
        </p:nvSpPr>
        <p:spPr>
          <a:xfrm>
            <a:off x="1728572" y="6301846"/>
            <a:ext cx="130645" cy="34129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3" name="CuadroTexto 382">
            <a:extLst>
              <a:ext uri="{FF2B5EF4-FFF2-40B4-BE49-F238E27FC236}">
                <a16:creationId xmlns:a16="http://schemas.microsoft.com/office/drawing/2014/main" id="{28D72C5C-1A65-1919-6B32-7C8F7C8734C9}"/>
              </a:ext>
            </a:extLst>
          </p:cNvPr>
          <p:cNvSpPr txBox="1"/>
          <p:nvPr/>
        </p:nvSpPr>
        <p:spPr>
          <a:xfrm>
            <a:off x="1849535" y="228597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Huevo</a:t>
            </a:r>
          </a:p>
        </p:txBody>
      </p:sp>
      <p:sp>
        <p:nvSpPr>
          <p:cNvPr id="384" name="CuadroTexto 383">
            <a:extLst>
              <a:ext uri="{FF2B5EF4-FFF2-40B4-BE49-F238E27FC236}">
                <a16:creationId xmlns:a16="http://schemas.microsoft.com/office/drawing/2014/main" id="{C1E3E857-7815-17E1-66A4-EFEC8116799B}"/>
              </a:ext>
            </a:extLst>
          </p:cNvPr>
          <p:cNvSpPr txBox="1"/>
          <p:nvPr/>
        </p:nvSpPr>
        <p:spPr>
          <a:xfrm>
            <a:off x="1849304" y="349450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Embrión</a:t>
            </a:r>
          </a:p>
        </p:txBody>
      </p:sp>
      <p:sp>
        <p:nvSpPr>
          <p:cNvPr id="385" name="CuadroTexto 384">
            <a:extLst>
              <a:ext uri="{FF2B5EF4-FFF2-40B4-BE49-F238E27FC236}">
                <a16:creationId xmlns:a16="http://schemas.microsoft.com/office/drawing/2014/main" id="{34F452A1-4162-880B-D1C3-A444032068F6}"/>
              </a:ext>
            </a:extLst>
          </p:cNvPr>
          <p:cNvSpPr txBox="1"/>
          <p:nvPr/>
        </p:nvSpPr>
        <p:spPr>
          <a:xfrm>
            <a:off x="1847914" y="5313250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Ninfa</a:t>
            </a:r>
          </a:p>
        </p:txBody>
      </p:sp>
      <p:sp>
        <p:nvSpPr>
          <p:cNvPr id="386" name="CuadroTexto 385">
            <a:extLst>
              <a:ext uri="{FF2B5EF4-FFF2-40B4-BE49-F238E27FC236}">
                <a16:creationId xmlns:a16="http://schemas.microsoft.com/office/drawing/2014/main" id="{12F118B0-5A57-2BF4-4F90-D223CDCD901B}"/>
              </a:ext>
            </a:extLst>
          </p:cNvPr>
          <p:cNvSpPr txBox="1"/>
          <p:nvPr/>
        </p:nvSpPr>
        <p:spPr>
          <a:xfrm>
            <a:off x="1855990" y="631167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Adulto</a:t>
            </a:r>
          </a:p>
        </p:txBody>
      </p:sp>
    </p:spTree>
    <p:extLst>
      <p:ext uri="{BB962C8B-B14F-4D97-AF65-F5344CB8AC3E}">
        <p14:creationId xmlns:p14="http://schemas.microsoft.com/office/powerpoint/2010/main" val="311877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67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/>
      <p:bldP spid="384" grpId="0"/>
      <p:bldP spid="385" grpId="0"/>
      <p:bldP spid="3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Per base quality graph">
            <a:extLst>
              <a:ext uri="{FF2B5EF4-FFF2-40B4-BE49-F238E27FC236}">
                <a16:creationId xmlns:a16="http://schemas.microsoft.com/office/drawing/2014/main" id="{CBBDE70E-3FD0-4879-2518-67B97BB7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24" y="1371264"/>
            <a:ext cx="31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er base quality graph">
            <a:extLst>
              <a:ext uri="{FF2B5EF4-FFF2-40B4-BE49-F238E27FC236}">
                <a16:creationId xmlns:a16="http://schemas.microsoft.com/office/drawing/2014/main" id="{2F67E7C3-E70F-4BAB-3F95-DDA2C3FB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82" y="1371264"/>
            <a:ext cx="31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er base sequence content">
            <a:extLst>
              <a:ext uri="{FF2B5EF4-FFF2-40B4-BE49-F238E27FC236}">
                <a16:creationId xmlns:a16="http://schemas.microsoft.com/office/drawing/2014/main" id="{5AD1CEC3-6B39-666C-C280-9DEF8293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41" y="1371264"/>
            <a:ext cx="31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miR&amp;moRe2 (Linux)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858961-A083-5402-D7E3-617E7967E533}"/>
              </a:ext>
            </a:extLst>
          </p:cNvPr>
          <p:cNvSpPr/>
          <p:nvPr/>
        </p:nvSpPr>
        <p:spPr>
          <a:xfrm>
            <a:off x="209131" y="2068653"/>
            <a:ext cx="1918562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miR&amp;moRe2: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FastQC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BD4A56A-7ECA-2CA3-C205-79710AFF3741}"/>
              </a:ext>
            </a:extLst>
          </p:cNvPr>
          <p:cNvSpPr/>
          <p:nvPr/>
        </p:nvSpPr>
        <p:spPr>
          <a:xfrm>
            <a:off x="165060" y="4681467"/>
            <a:ext cx="1918562" cy="945222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IGV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9E3449D-CA07-FC96-A71B-5DEF363E6CA1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16412FA-A845-3079-1CDD-33820E4263B3}"/>
              </a:ext>
            </a:extLst>
          </p:cNvPr>
          <p:cNvGrpSpPr/>
          <p:nvPr/>
        </p:nvGrpSpPr>
        <p:grpSpPr>
          <a:xfrm>
            <a:off x="2336824" y="3957406"/>
            <a:ext cx="9690116" cy="2534106"/>
            <a:chOff x="3520438" y="4178430"/>
            <a:chExt cx="8506502" cy="2224574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A2A2EBA-27CC-01C6-2571-31AAA9D1B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51" t="93653"/>
            <a:stretch/>
          </p:blipFill>
          <p:spPr>
            <a:xfrm>
              <a:off x="3520439" y="6126480"/>
              <a:ext cx="8506501" cy="27652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EFAD623-8119-889D-31CB-8769C755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51" b="55214"/>
            <a:stretch/>
          </p:blipFill>
          <p:spPr>
            <a:xfrm>
              <a:off x="3520438" y="4178430"/>
              <a:ext cx="8506502" cy="1951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8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E2388E-9241-8E6A-A847-E33B68A2D998}"/>
              </a:ext>
            </a:extLst>
          </p:cNvPr>
          <p:cNvSpPr/>
          <p:nvPr/>
        </p:nvSpPr>
        <p:spPr>
          <a:xfrm>
            <a:off x="0" y="1125122"/>
            <a:ext cx="12192000" cy="945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07C74E-C1FE-B4F6-8FFA-ED1FECCAD319}"/>
              </a:ext>
            </a:extLst>
          </p:cNvPr>
          <p:cNvSpPr txBox="1"/>
          <p:nvPr/>
        </p:nvSpPr>
        <p:spPr>
          <a:xfrm>
            <a:off x="149216" y="307413"/>
            <a:ext cx="3638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s-E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DC7E83-07BE-3888-310F-D075172B1D5B}"/>
              </a:ext>
            </a:extLst>
          </p:cNvPr>
          <p:cNvSpPr/>
          <p:nvPr/>
        </p:nvSpPr>
        <p:spPr>
          <a:xfrm>
            <a:off x="8741883" y="363556"/>
            <a:ext cx="3215052" cy="5955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(R)</a:t>
            </a:r>
          </a:p>
        </p:txBody>
      </p:sp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1C6AF24-8A28-4624-337B-8C3A741EA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r="7340"/>
          <a:stretch/>
        </p:blipFill>
        <p:spPr>
          <a:xfrm>
            <a:off x="66867" y="1456127"/>
            <a:ext cx="4389120" cy="2406354"/>
          </a:xfrm>
          <a:prstGeom prst="rect">
            <a:avLst/>
          </a:prstGeom>
        </p:spPr>
      </p:pic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5AB190A-FC2A-3C83-D95D-70B6F094C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7573"/>
          <a:stretch/>
        </p:blipFill>
        <p:spPr>
          <a:xfrm>
            <a:off x="66866" y="4215675"/>
            <a:ext cx="4379403" cy="255991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BEF4FF9-3AD1-3C90-ED7F-9CE49AF03D16}"/>
              </a:ext>
            </a:extLst>
          </p:cNvPr>
          <p:cNvSpPr/>
          <p:nvPr/>
        </p:nvSpPr>
        <p:spPr>
          <a:xfrm>
            <a:off x="1585244" y="3976986"/>
            <a:ext cx="1342648" cy="22725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isomiRNA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B56831-EBC8-FEA8-D7F8-DF903634C00C}"/>
              </a:ext>
            </a:extLst>
          </p:cNvPr>
          <p:cNvSpPr/>
          <p:nvPr/>
        </p:nvSpPr>
        <p:spPr>
          <a:xfrm>
            <a:off x="1585244" y="1209814"/>
            <a:ext cx="1342648" cy="22725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Cuadro de texto 2">
            <a:extLst>
              <a:ext uri="{FF2B5EF4-FFF2-40B4-BE49-F238E27FC236}">
                <a16:creationId xmlns:a16="http://schemas.microsoft.com/office/drawing/2014/main" id="{54E4FA05-75E5-6659-1A62-B84D0CD98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913" y="5931535"/>
            <a:ext cx="3127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7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1a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3B13297-75B1-1257-6E53-7B1BB988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54" y="1983168"/>
            <a:ext cx="7602279" cy="3948367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4AB8D17A-F93E-547D-CA9E-246046D4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853" y="2141480"/>
            <a:ext cx="7602279" cy="3801140"/>
          </a:xfrm>
          <a:prstGeom prst="rect">
            <a:avLst/>
          </a:prstGeom>
        </p:spPr>
      </p:pic>
      <p:sp>
        <p:nvSpPr>
          <p:cNvPr id="51" name="Rectángulo 50">
            <a:extLst>
              <a:ext uri="{FF2B5EF4-FFF2-40B4-BE49-F238E27FC236}">
                <a16:creationId xmlns:a16="http://schemas.microsoft.com/office/drawing/2014/main" id="{15391A5B-F7F9-429B-7F9A-DBFB9E1867E8}"/>
              </a:ext>
            </a:extLst>
          </p:cNvPr>
          <p:cNvSpPr/>
          <p:nvPr/>
        </p:nvSpPr>
        <p:spPr>
          <a:xfrm>
            <a:off x="5526830" y="361623"/>
            <a:ext cx="3215052" cy="595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miRNA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sz="2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s-ES" sz="2000" b="1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isomiRNA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Personalizado 22">
      <a:dk1>
        <a:srgbClr val="2C2C2C"/>
      </a:dk1>
      <a:lt1>
        <a:srgbClr val="FFFFFF"/>
      </a:lt1>
      <a:dk2>
        <a:srgbClr val="2C2C2C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 bandas</Template>
  <TotalTime>4077</TotalTime>
  <Words>1371</Words>
  <Application>Microsoft Office PowerPoint</Application>
  <PresentationFormat>Panorámica</PresentationFormat>
  <Paragraphs>603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Wingdings</vt:lpstr>
      <vt:lpstr>Con bandas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Jesús Alarcón Gil</dc:creator>
  <cp:lastModifiedBy>Jesús Alarcón Gil</cp:lastModifiedBy>
  <cp:revision>10</cp:revision>
  <dcterms:created xsi:type="dcterms:W3CDTF">2023-06-17T18:38:46Z</dcterms:created>
  <dcterms:modified xsi:type="dcterms:W3CDTF">2023-06-20T19:58:00Z</dcterms:modified>
</cp:coreProperties>
</file>